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7" r:id="rId3"/>
    <p:sldId id="281" r:id="rId4"/>
    <p:sldId id="278" r:id="rId5"/>
    <p:sldId id="275" r:id="rId6"/>
    <p:sldId id="257" r:id="rId7"/>
    <p:sldId id="258" r:id="rId8"/>
    <p:sldId id="259" r:id="rId9"/>
    <p:sldId id="279" r:id="rId10"/>
    <p:sldId id="280" r:id="rId11"/>
    <p:sldId id="261" r:id="rId12"/>
    <p:sldId id="262" r:id="rId13"/>
    <p:sldId id="263" r:id="rId14"/>
    <p:sldId id="265" r:id="rId15"/>
    <p:sldId id="266" r:id="rId16"/>
    <p:sldId id="272" r:id="rId17"/>
    <p:sldId id="267" r:id="rId18"/>
    <p:sldId id="273" r:id="rId19"/>
    <p:sldId id="274" r:id="rId20"/>
    <p:sldId id="276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721"/>
    <a:srgbClr val="86001A"/>
    <a:srgbClr val="C86664"/>
    <a:srgbClr val="88204D"/>
    <a:srgbClr val="A50021"/>
    <a:srgbClr val="DE4E70"/>
    <a:srgbClr val="D83058"/>
    <a:srgbClr val="881802"/>
    <a:srgbClr val="AFB747"/>
    <a:srgbClr val="00682F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6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>
        <c:manualLayout>
          <c:layoutTarget val="inner"/>
          <c:xMode val="edge"/>
          <c:yMode val="edge"/>
          <c:x val="8.3957479300793433E-2"/>
          <c:y val="5.2651684059457672E-2"/>
          <c:w val="0.49670199073926086"/>
          <c:h val="0.802888149414144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прочие налоговые</c:v>
                </c:pt>
                <c:pt idx="3">
                  <c:v>аренда земли</c:v>
                </c:pt>
                <c:pt idx="4">
                  <c:v>аренда имущества</c:v>
                </c:pt>
                <c:pt idx="5">
                  <c:v>прочине неналоговые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32.300000000000004</c:v>
                </c:pt>
                <c:pt idx="1">
                  <c:v>13.5</c:v>
                </c:pt>
                <c:pt idx="2">
                  <c:v>4</c:v>
                </c:pt>
                <c:pt idx="3">
                  <c:v>9</c:v>
                </c:pt>
                <c:pt idx="4">
                  <c:v>5.0999999999999996</c:v>
                </c:pt>
                <c:pt idx="5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прочие налоговые</c:v>
                </c:pt>
                <c:pt idx="3">
                  <c:v>аренда земли</c:v>
                </c:pt>
                <c:pt idx="4">
                  <c:v>аренда имущества</c:v>
                </c:pt>
                <c:pt idx="5">
                  <c:v>прочине неналоговые</c:v>
                </c:pt>
              </c:strCache>
            </c:strRef>
          </c:cat>
          <c:val>
            <c:numRef>
              <c:f>Лист1!$C$2:$C$8</c:f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569274934383615"/>
          <c:y val="2.158292322834645E-2"/>
          <c:w val="0.33180725065616795"/>
          <c:h val="0.8286662973520446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>
        <c:manualLayout>
          <c:layoutTarget val="inner"/>
          <c:xMode val="edge"/>
          <c:yMode val="edge"/>
          <c:x val="8.1181809327121934E-2"/>
          <c:y val="9.5312730110091129E-2"/>
          <c:w val="0.5540674323857474"/>
          <c:h val="0.892382435543337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9830472670485749E-2"/>
                  <c:y val="-0.1083057570322874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115,4</a:t>
                    </a:r>
                  </a:p>
                  <a:p>
                    <a:r>
                      <a:rPr lang="ru-RU" sz="1400" dirty="0" smtClean="0"/>
                      <a:t> </a:t>
                    </a:r>
                    <a:r>
                      <a:rPr lang="ru-RU" sz="1400" dirty="0" smtClean="0"/>
                      <a:t>млн. руб.</a:t>
                    </a:r>
                  </a:p>
                  <a:p>
                    <a:r>
                      <a:rPr lang="ru-RU" sz="1400" dirty="0" smtClean="0"/>
                      <a:t>96,5%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0.12814831998322565"/>
                  <c:y val="4.560604377291412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4,2</a:t>
                    </a:r>
                    <a:r>
                      <a:rPr lang="ru-RU" sz="1400" dirty="0" smtClean="0"/>
                      <a:t> </a:t>
                    </a:r>
                    <a:endParaRPr lang="en-US" sz="1400" dirty="0" smtClean="0"/>
                  </a:p>
                  <a:p>
                    <a:pPr>
                      <a:defRPr sz="1400"/>
                    </a:pPr>
                    <a:r>
                      <a:rPr lang="ru-RU" sz="1400" dirty="0" smtClean="0"/>
                      <a:t>млн</a:t>
                    </a:r>
                    <a:r>
                      <a:rPr lang="ru-RU" sz="1400" dirty="0" smtClean="0"/>
                      <a:t>. руб.</a:t>
                    </a:r>
                  </a:p>
                  <a:p>
                    <a:pPr>
                      <a:defRPr sz="1400"/>
                    </a:pPr>
                    <a:r>
                      <a:rPr lang="ru-RU" sz="1400" dirty="0" smtClean="0"/>
                      <a:t>3,5%</a:t>
                    </a:r>
                    <a:endParaRPr lang="en-US" sz="1400" dirty="0"/>
                  </a:p>
                </c:rich>
              </c:tx>
              <c:spPr/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Программные расходы</c:v>
                </c:pt>
                <c:pt idx="3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115.4</c:v>
                </c:pt>
                <c:pt idx="3">
                  <c:v>4.2</c:v>
                </c:pt>
              </c:numCache>
            </c:numRef>
          </c:val>
        </c:ser>
        <c:firstSliceAng val="0"/>
      </c:pieChart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57745520450779331"/>
          <c:y val="5.0635577528422779E-2"/>
          <c:w val="0.40597288877135718"/>
          <c:h val="0.4061447952811446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7062F-0411-42FC-93C5-9B5C791797F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910FFEF-CC06-4077-B9A9-AAC276E088C4}">
      <dgm:prSet phldrT="[Текст]"/>
      <dgm:spPr>
        <a:solidFill>
          <a:srgbClr val="881802"/>
        </a:solidFill>
      </dgm:spPr>
      <dgm:t>
        <a:bodyPr/>
        <a:lstStyle/>
        <a:p>
          <a:r>
            <a:rPr lang="ru-RU" dirty="0" smtClean="0"/>
            <a:t>Составление проекта бюджета</a:t>
          </a:r>
          <a:endParaRPr lang="ru-RU" dirty="0"/>
        </a:p>
      </dgm:t>
    </dgm:pt>
    <dgm:pt modelId="{41A08775-8F09-4154-B4C6-6302B048F5AB}" type="parTrans" cxnId="{C4689472-F59B-4BDC-A541-A96E38177968}">
      <dgm:prSet/>
      <dgm:spPr/>
      <dgm:t>
        <a:bodyPr/>
        <a:lstStyle/>
        <a:p>
          <a:endParaRPr lang="ru-RU"/>
        </a:p>
      </dgm:t>
    </dgm:pt>
    <dgm:pt modelId="{76E33829-931C-4FE2-A92B-B5D7238BB770}" type="sibTrans" cxnId="{C4689472-F59B-4BDC-A541-A96E38177968}">
      <dgm:prSet/>
      <dgm:spPr/>
      <dgm:t>
        <a:bodyPr/>
        <a:lstStyle/>
        <a:p>
          <a:endParaRPr lang="ru-RU"/>
        </a:p>
      </dgm:t>
    </dgm:pt>
    <dgm:pt modelId="{C793C7A2-4695-4B43-97B8-6CC54D488275}">
      <dgm:prSet phldrT="[Текст]"/>
      <dgm:spPr>
        <a:solidFill>
          <a:srgbClr val="881802"/>
        </a:solidFill>
      </dgm:spPr>
      <dgm:t>
        <a:bodyPr/>
        <a:lstStyle/>
        <a:p>
          <a:r>
            <a:rPr lang="ru-RU" dirty="0" smtClean="0"/>
            <a:t>Рассмотрение и утверждение бюджета</a:t>
          </a:r>
          <a:endParaRPr lang="ru-RU" dirty="0"/>
        </a:p>
      </dgm:t>
    </dgm:pt>
    <dgm:pt modelId="{0B0E7A4F-8C7F-48FE-ADF3-7726813D4977}" type="parTrans" cxnId="{F82AB9E6-4193-4CD1-B3D2-5B3914FEEA3C}">
      <dgm:prSet/>
      <dgm:spPr/>
      <dgm:t>
        <a:bodyPr/>
        <a:lstStyle/>
        <a:p>
          <a:endParaRPr lang="ru-RU"/>
        </a:p>
      </dgm:t>
    </dgm:pt>
    <dgm:pt modelId="{FDC59CE7-4491-4FDB-9242-3017D3921589}" type="sibTrans" cxnId="{F82AB9E6-4193-4CD1-B3D2-5B3914FEEA3C}">
      <dgm:prSet/>
      <dgm:spPr/>
      <dgm:t>
        <a:bodyPr/>
        <a:lstStyle/>
        <a:p>
          <a:endParaRPr lang="ru-RU"/>
        </a:p>
      </dgm:t>
    </dgm:pt>
    <dgm:pt modelId="{CFCAC9D1-E607-48E5-96C5-BE9D286B9D06}">
      <dgm:prSet phldrT="[Текст]"/>
      <dgm:spPr>
        <a:solidFill>
          <a:srgbClr val="881802"/>
        </a:solidFill>
      </dgm:spPr>
      <dgm:t>
        <a:bodyPr/>
        <a:lstStyle/>
        <a:p>
          <a:r>
            <a:rPr lang="ru-RU" dirty="0" smtClean="0"/>
            <a:t>Исполнение бюджета</a:t>
          </a:r>
          <a:endParaRPr lang="ru-RU" dirty="0"/>
        </a:p>
      </dgm:t>
    </dgm:pt>
    <dgm:pt modelId="{63A2CD08-40C1-4252-995C-290EF6E58598}" type="parTrans" cxnId="{D23AD103-1A9F-4796-B0EB-131570B7DAFB}">
      <dgm:prSet/>
      <dgm:spPr/>
      <dgm:t>
        <a:bodyPr/>
        <a:lstStyle/>
        <a:p>
          <a:endParaRPr lang="ru-RU"/>
        </a:p>
      </dgm:t>
    </dgm:pt>
    <dgm:pt modelId="{55E726F2-741A-48D3-B942-3F417321BEEC}" type="sibTrans" cxnId="{D23AD103-1A9F-4796-B0EB-131570B7DAFB}">
      <dgm:prSet/>
      <dgm:spPr/>
      <dgm:t>
        <a:bodyPr/>
        <a:lstStyle/>
        <a:p>
          <a:endParaRPr lang="ru-RU"/>
        </a:p>
      </dgm:t>
    </dgm:pt>
    <dgm:pt modelId="{B4245F55-2CE3-4A33-9FA4-88852A654B55}" type="pres">
      <dgm:prSet presAssocID="{40C7062F-0411-42FC-93C5-9B5C791797F9}" presName="linearFlow" presStyleCnt="0">
        <dgm:presLayoutVars>
          <dgm:dir/>
          <dgm:resizeHandles val="exact"/>
        </dgm:presLayoutVars>
      </dgm:prSet>
      <dgm:spPr/>
    </dgm:pt>
    <dgm:pt modelId="{D83BC5BC-09AA-4E2D-8973-87408A792799}" type="pres">
      <dgm:prSet presAssocID="{2910FFEF-CC06-4077-B9A9-AAC276E088C4}" presName="composite" presStyleCnt="0"/>
      <dgm:spPr/>
    </dgm:pt>
    <dgm:pt modelId="{EC135D3E-EB7D-4C96-AAF2-41F0DB27FE44}" type="pres">
      <dgm:prSet presAssocID="{2910FFEF-CC06-4077-B9A9-AAC276E088C4}" presName="imgShp" presStyleLbl="fgImgPlace1" presStyleIdx="0" presStyleCnt="3" custScaleX="96782" custScaleY="96782" custLinFactNeighborX="-80250" custLinFactNeighborY="19740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796AE388-512E-41CE-B02F-90709B39F4B7}" type="pres">
      <dgm:prSet presAssocID="{2910FFEF-CC06-4077-B9A9-AAC276E088C4}" presName="txShp" presStyleLbl="node1" presStyleIdx="0" presStyleCnt="3" custScaleX="135319" custScaleY="72317" custLinFactNeighborX="-1024" custLinFactNeighborY="25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9BD2D-295D-4715-A9C4-D087DB95F6AD}" type="pres">
      <dgm:prSet presAssocID="{76E33829-931C-4FE2-A92B-B5D7238BB770}" presName="spacing" presStyleCnt="0"/>
      <dgm:spPr/>
    </dgm:pt>
    <dgm:pt modelId="{283A0100-7AD1-4456-9E98-ED308615E9F5}" type="pres">
      <dgm:prSet presAssocID="{C793C7A2-4695-4B43-97B8-6CC54D488275}" presName="composite" presStyleCnt="0"/>
      <dgm:spPr/>
    </dgm:pt>
    <dgm:pt modelId="{00BBF4EC-6ABF-49A3-A4B5-2C9FBDFCC2C1}" type="pres">
      <dgm:prSet presAssocID="{C793C7A2-4695-4B43-97B8-6CC54D488275}" presName="imgShp" presStyleLbl="fgImgPlace1" presStyleIdx="1" presStyleCnt="3" custLinFactNeighborX="-80250" custLinFactNeighborY="-4737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63A2A3DB-9290-4E39-B9B9-904FBEF12BAF}" type="pres">
      <dgm:prSet presAssocID="{C793C7A2-4695-4B43-97B8-6CC54D488275}" presName="txShp" presStyleLbl="node1" presStyleIdx="1" presStyleCnt="3" custScaleX="135526" custScaleY="72649" custLinFactNeighborX="-920" custLinFactNeighborY="-5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57E94-1EC3-492A-B0B8-2B4C6684DD78}" type="pres">
      <dgm:prSet presAssocID="{FDC59CE7-4491-4FDB-9242-3017D3921589}" presName="spacing" presStyleCnt="0"/>
      <dgm:spPr/>
    </dgm:pt>
    <dgm:pt modelId="{D84D573B-7EC9-46E0-A838-04F4DB74F98E}" type="pres">
      <dgm:prSet presAssocID="{CFCAC9D1-E607-48E5-96C5-BE9D286B9D06}" presName="composite" presStyleCnt="0"/>
      <dgm:spPr/>
    </dgm:pt>
    <dgm:pt modelId="{2C9AB735-3D11-4F03-B289-4606787E8EF9}" type="pres">
      <dgm:prSet presAssocID="{CFCAC9D1-E607-48E5-96C5-BE9D286B9D06}" presName="imgShp" presStyleLbl="fgImgPlace1" presStyleIdx="2" presStyleCnt="3" custScaleX="101203" custScaleY="97343" custLinFactNeighborX="-79648" custLinFactNeighborY="-2921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4BD1A14-9959-4562-9F50-B2069A10E1CE}" type="pres">
      <dgm:prSet presAssocID="{CFCAC9D1-E607-48E5-96C5-BE9D286B9D06}" presName="txShp" presStyleLbl="node1" presStyleIdx="2" presStyleCnt="3" custScaleX="135720" custScaleY="72649" custLinFactNeighborX="-823" custLinFactNeighborY="-28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AC76D3-6CA3-427F-AE0B-EB2B35B5C6E1}" type="presOf" srcId="{CFCAC9D1-E607-48E5-96C5-BE9D286B9D06}" destId="{F4BD1A14-9959-4562-9F50-B2069A10E1CE}" srcOrd="0" destOrd="0" presId="urn:microsoft.com/office/officeart/2005/8/layout/vList3"/>
    <dgm:cxn modelId="{78254B5A-41D3-4A5D-847F-3F54DF7D5BFC}" type="presOf" srcId="{40C7062F-0411-42FC-93C5-9B5C791797F9}" destId="{B4245F55-2CE3-4A33-9FA4-88852A654B55}" srcOrd="0" destOrd="0" presId="urn:microsoft.com/office/officeart/2005/8/layout/vList3"/>
    <dgm:cxn modelId="{C4689472-F59B-4BDC-A541-A96E38177968}" srcId="{40C7062F-0411-42FC-93C5-9B5C791797F9}" destId="{2910FFEF-CC06-4077-B9A9-AAC276E088C4}" srcOrd="0" destOrd="0" parTransId="{41A08775-8F09-4154-B4C6-6302B048F5AB}" sibTransId="{76E33829-931C-4FE2-A92B-B5D7238BB770}"/>
    <dgm:cxn modelId="{F4394A00-DDB4-4327-B172-B7B5911EB45B}" type="presOf" srcId="{C793C7A2-4695-4B43-97B8-6CC54D488275}" destId="{63A2A3DB-9290-4E39-B9B9-904FBEF12BAF}" srcOrd="0" destOrd="0" presId="urn:microsoft.com/office/officeart/2005/8/layout/vList3"/>
    <dgm:cxn modelId="{BBB20EAD-F5B9-4CB0-9E1B-74FBF63F5CEB}" type="presOf" srcId="{2910FFEF-CC06-4077-B9A9-AAC276E088C4}" destId="{796AE388-512E-41CE-B02F-90709B39F4B7}" srcOrd="0" destOrd="0" presId="urn:microsoft.com/office/officeart/2005/8/layout/vList3"/>
    <dgm:cxn modelId="{D23AD103-1A9F-4796-B0EB-131570B7DAFB}" srcId="{40C7062F-0411-42FC-93C5-9B5C791797F9}" destId="{CFCAC9D1-E607-48E5-96C5-BE9D286B9D06}" srcOrd="2" destOrd="0" parTransId="{63A2CD08-40C1-4252-995C-290EF6E58598}" sibTransId="{55E726F2-741A-48D3-B942-3F417321BEEC}"/>
    <dgm:cxn modelId="{F82AB9E6-4193-4CD1-B3D2-5B3914FEEA3C}" srcId="{40C7062F-0411-42FC-93C5-9B5C791797F9}" destId="{C793C7A2-4695-4B43-97B8-6CC54D488275}" srcOrd="1" destOrd="0" parTransId="{0B0E7A4F-8C7F-48FE-ADF3-7726813D4977}" sibTransId="{FDC59CE7-4491-4FDB-9242-3017D3921589}"/>
    <dgm:cxn modelId="{30D6AEA2-3DCE-4E64-8F70-948BD7B39ED5}" type="presParOf" srcId="{B4245F55-2CE3-4A33-9FA4-88852A654B55}" destId="{D83BC5BC-09AA-4E2D-8973-87408A792799}" srcOrd="0" destOrd="0" presId="urn:microsoft.com/office/officeart/2005/8/layout/vList3"/>
    <dgm:cxn modelId="{253B8EED-AF47-4565-95ED-A96DC446DA3F}" type="presParOf" srcId="{D83BC5BC-09AA-4E2D-8973-87408A792799}" destId="{EC135D3E-EB7D-4C96-AAF2-41F0DB27FE44}" srcOrd="0" destOrd="0" presId="urn:microsoft.com/office/officeart/2005/8/layout/vList3"/>
    <dgm:cxn modelId="{9D3F132A-5088-4FED-BD85-B4338F6ABEE7}" type="presParOf" srcId="{D83BC5BC-09AA-4E2D-8973-87408A792799}" destId="{796AE388-512E-41CE-B02F-90709B39F4B7}" srcOrd="1" destOrd="0" presId="urn:microsoft.com/office/officeart/2005/8/layout/vList3"/>
    <dgm:cxn modelId="{3B524D87-1CF7-4CDD-BA9E-DE76160DD1F8}" type="presParOf" srcId="{B4245F55-2CE3-4A33-9FA4-88852A654B55}" destId="{9BC9BD2D-295D-4715-A9C4-D087DB95F6AD}" srcOrd="1" destOrd="0" presId="urn:microsoft.com/office/officeart/2005/8/layout/vList3"/>
    <dgm:cxn modelId="{605F524A-6506-4F7A-BCC3-6375438332D8}" type="presParOf" srcId="{B4245F55-2CE3-4A33-9FA4-88852A654B55}" destId="{283A0100-7AD1-4456-9E98-ED308615E9F5}" srcOrd="2" destOrd="0" presId="urn:microsoft.com/office/officeart/2005/8/layout/vList3"/>
    <dgm:cxn modelId="{1C614D6E-1492-4200-BB4F-66F7C7564F3A}" type="presParOf" srcId="{283A0100-7AD1-4456-9E98-ED308615E9F5}" destId="{00BBF4EC-6ABF-49A3-A4B5-2C9FBDFCC2C1}" srcOrd="0" destOrd="0" presId="urn:microsoft.com/office/officeart/2005/8/layout/vList3"/>
    <dgm:cxn modelId="{46EEE0B9-ED90-4C1A-9F7C-C66DFF0A5B40}" type="presParOf" srcId="{283A0100-7AD1-4456-9E98-ED308615E9F5}" destId="{63A2A3DB-9290-4E39-B9B9-904FBEF12BAF}" srcOrd="1" destOrd="0" presId="urn:microsoft.com/office/officeart/2005/8/layout/vList3"/>
    <dgm:cxn modelId="{BEFA29B6-68E8-4B8E-BF84-24C466F2E138}" type="presParOf" srcId="{B4245F55-2CE3-4A33-9FA4-88852A654B55}" destId="{A0057E94-1EC3-492A-B0B8-2B4C6684DD78}" srcOrd="3" destOrd="0" presId="urn:microsoft.com/office/officeart/2005/8/layout/vList3"/>
    <dgm:cxn modelId="{70567627-B323-431D-96F6-2EAA4C3384EE}" type="presParOf" srcId="{B4245F55-2CE3-4A33-9FA4-88852A654B55}" destId="{D84D573B-7EC9-46E0-A838-04F4DB74F98E}" srcOrd="4" destOrd="0" presId="urn:microsoft.com/office/officeart/2005/8/layout/vList3"/>
    <dgm:cxn modelId="{31599A3D-F5D7-4DAA-8407-CBE1DC5E9FC5}" type="presParOf" srcId="{D84D573B-7EC9-46E0-A838-04F4DB74F98E}" destId="{2C9AB735-3D11-4F03-B289-4606787E8EF9}" srcOrd="0" destOrd="0" presId="urn:microsoft.com/office/officeart/2005/8/layout/vList3"/>
    <dgm:cxn modelId="{1F1236E0-D7EC-42DA-AC7A-716A43F88CBA}" type="presParOf" srcId="{D84D573B-7EC9-46E0-A838-04F4DB74F98E}" destId="{F4BD1A14-9959-4562-9F50-B2069A10E1C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57B25-D863-4BFC-BD9C-002F769FFC2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20206BA-721A-4AB6-AC54-05A228A85BFC}">
      <dgm:prSet phldrT="[Текст]"/>
      <dgm:spPr>
        <a:solidFill>
          <a:srgbClr val="881802"/>
        </a:solidFill>
      </dgm:spPr>
      <dgm:t>
        <a:bodyPr/>
        <a:lstStyle/>
        <a:p>
          <a:r>
            <a:rPr lang="en-US" dirty="0" smtClean="0"/>
            <a:t>    </a:t>
          </a:r>
          <a:r>
            <a:rPr lang="ru-RU" dirty="0" smtClean="0"/>
            <a:t>Составление, внешняя проверка, </a:t>
          </a:r>
          <a:r>
            <a:rPr lang="ru-RU" dirty="0" smtClean="0"/>
            <a:t>рассмотрение</a:t>
          </a:r>
          <a:endParaRPr lang="en-US" dirty="0" smtClean="0"/>
        </a:p>
        <a:p>
          <a:r>
            <a:rPr lang="ru-RU" dirty="0" smtClean="0"/>
            <a:t> </a:t>
          </a:r>
          <a:r>
            <a:rPr lang="ru-RU" dirty="0" smtClean="0"/>
            <a:t>и утверждение бюджетной отчётности</a:t>
          </a:r>
          <a:endParaRPr lang="ru-RU" dirty="0"/>
        </a:p>
      </dgm:t>
    </dgm:pt>
    <dgm:pt modelId="{8A30959A-69C8-4D40-B568-D4852FD6BE9A}" type="parTrans" cxnId="{77B2B41B-41F1-4662-A8B3-034AC06ADA19}">
      <dgm:prSet/>
      <dgm:spPr/>
      <dgm:t>
        <a:bodyPr/>
        <a:lstStyle/>
        <a:p>
          <a:endParaRPr lang="ru-RU"/>
        </a:p>
      </dgm:t>
    </dgm:pt>
    <dgm:pt modelId="{EEB70D73-A5A3-4E55-80C8-C3165A655579}" type="sibTrans" cxnId="{77B2B41B-41F1-4662-A8B3-034AC06ADA19}">
      <dgm:prSet/>
      <dgm:spPr/>
      <dgm:t>
        <a:bodyPr/>
        <a:lstStyle/>
        <a:p>
          <a:endParaRPr lang="ru-RU"/>
        </a:p>
      </dgm:t>
    </dgm:pt>
    <dgm:pt modelId="{42A207E5-6127-4A77-93D3-BF2A38B5566B}">
      <dgm:prSet phldrT="[Текст]"/>
      <dgm:spPr>
        <a:solidFill>
          <a:srgbClr val="881802"/>
        </a:solidFill>
      </dgm:spPr>
      <dgm:t>
        <a:bodyPr/>
        <a:lstStyle/>
        <a:p>
          <a:r>
            <a:rPr lang="ru-RU" dirty="0" smtClean="0"/>
            <a:t>Муниципальный финансовый контроль</a:t>
          </a:r>
          <a:endParaRPr lang="ru-RU" dirty="0"/>
        </a:p>
      </dgm:t>
    </dgm:pt>
    <dgm:pt modelId="{384DAE30-8A1F-4E9C-A074-3D8235652EB0}" type="parTrans" cxnId="{5BB29B95-66A2-42E7-B6B8-BAEA917B2BE2}">
      <dgm:prSet/>
      <dgm:spPr/>
      <dgm:t>
        <a:bodyPr/>
        <a:lstStyle/>
        <a:p>
          <a:endParaRPr lang="ru-RU"/>
        </a:p>
      </dgm:t>
    </dgm:pt>
    <dgm:pt modelId="{B4D32178-8069-4B4A-9E93-12CE49E7776F}" type="sibTrans" cxnId="{5BB29B95-66A2-42E7-B6B8-BAEA917B2BE2}">
      <dgm:prSet/>
      <dgm:spPr/>
      <dgm:t>
        <a:bodyPr/>
        <a:lstStyle/>
        <a:p>
          <a:endParaRPr lang="ru-RU"/>
        </a:p>
      </dgm:t>
    </dgm:pt>
    <dgm:pt modelId="{2253A1E7-92D5-4D6C-839A-EC25EC56560E}" type="pres">
      <dgm:prSet presAssocID="{91857B25-D863-4BFC-BD9C-002F769FFC2B}" presName="linearFlow" presStyleCnt="0">
        <dgm:presLayoutVars>
          <dgm:dir/>
          <dgm:resizeHandles val="exact"/>
        </dgm:presLayoutVars>
      </dgm:prSet>
      <dgm:spPr/>
    </dgm:pt>
    <dgm:pt modelId="{44F0A86A-F04D-493E-B51A-7878F020DB46}" type="pres">
      <dgm:prSet presAssocID="{520206BA-721A-4AB6-AC54-05A228A85BFC}" presName="composite" presStyleCnt="0"/>
      <dgm:spPr/>
    </dgm:pt>
    <dgm:pt modelId="{C757F3E9-F291-40A6-889F-46B55561F2CD}" type="pres">
      <dgm:prSet presAssocID="{520206BA-721A-4AB6-AC54-05A228A85BFC}" presName="imgShp" presStyleLbl="fgImgPlace1" presStyleIdx="0" presStyleCnt="2" custLinFactNeighborX="-78567" custLinFactNeighborY="-2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EDCFBED1-5F56-4F6A-826C-3E9B049E1EF1}" type="pres">
      <dgm:prSet presAssocID="{520206BA-721A-4AB6-AC54-05A228A85BFC}" presName="txShp" presStyleLbl="node1" presStyleIdx="0" presStyleCnt="2" custScaleX="135430" custScaleY="69019" custLinFactNeighborX="-1400" custLinFactNeighborY="3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DD7D6-B26B-4444-9B10-22135B3120F3}" type="pres">
      <dgm:prSet presAssocID="{EEB70D73-A5A3-4E55-80C8-C3165A655579}" presName="spacing" presStyleCnt="0"/>
      <dgm:spPr/>
    </dgm:pt>
    <dgm:pt modelId="{A9F7D424-D0AA-4999-9E41-B0A48D60C28C}" type="pres">
      <dgm:prSet presAssocID="{42A207E5-6127-4A77-93D3-BF2A38B5566B}" presName="composite" presStyleCnt="0"/>
      <dgm:spPr/>
    </dgm:pt>
    <dgm:pt modelId="{634AE918-1A02-442E-AE4C-2654ED271400}" type="pres">
      <dgm:prSet presAssocID="{42A207E5-6127-4A77-93D3-BF2A38B5566B}" presName="imgShp" presStyleLbl="fgImgPlace1" presStyleIdx="1" presStyleCnt="2" custLinFactNeighborX="-78567" custLinFactNeighborY="-2101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35C3895D-97AB-4D60-8C13-4928FFCC56AD}" type="pres">
      <dgm:prSet presAssocID="{42A207E5-6127-4A77-93D3-BF2A38B5566B}" presName="txShp" presStyleLbl="node1" presStyleIdx="1" presStyleCnt="2" custScaleX="138646" custScaleY="67184" custLinFactNeighborX="-3008" custLinFactNeighborY="-20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B2B41B-41F1-4662-A8B3-034AC06ADA19}" srcId="{91857B25-D863-4BFC-BD9C-002F769FFC2B}" destId="{520206BA-721A-4AB6-AC54-05A228A85BFC}" srcOrd="0" destOrd="0" parTransId="{8A30959A-69C8-4D40-B568-D4852FD6BE9A}" sibTransId="{EEB70D73-A5A3-4E55-80C8-C3165A655579}"/>
    <dgm:cxn modelId="{DF843D83-52CF-4B22-809A-0C01A090779B}" type="presOf" srcId="{42A207E5-6127-4A77-93D3-BF2A38B5566B}" destId="{35C3895D-97AB-4D60-8C13-4928FFCC56AD}" srcOrd="0" destOrd="0" presId="urn:microsoft.com/office/officeart/2005/8/layout/vList3"/>
    <dgm:cxn modelId="{5BB29B95-66A2-42E7-B6B8-BAEA917B2BE2}" srcId="{91857B25-D863-4BFC-BD9C-002F769FFC2B}" destId="{42A207E5-6127-4A77-93D3-BF2A38B5566B}" srcOrd="1" destOrd="0" parTransId="{384DAE30-8A1F-4E9C-A074-3D8235652EB0}" sibTransId="{B4D32178-8069-4B4A-9E93-12CE49E7776F}"/>
    <dgm:cxn modelId="{52E2EEB1-BED8-43E9-8297-642143E218A4}" type="presOf" srcId="{520206BA-721A-4AB6-AC54-05A228A85BFC}" destId="{EDCFBED1-5F56-4F6A-826C-3E9B049E1EF1}" srcOrd="0" destOrd="0" presId="urn:microsoft.com/office/officeart/2005/8/layout/vList3"/>
    <dgm:cxn modelId="{195EB895-0684-4A52-BC0A-8756CAABD6EB}" type="presOf" srcId="{91857B25-D863-4BFC-BD9C-002F769FFC2B}" destId="{2253A1E7-92D5-4D6C-839A-EC25EC56560E}" srcOrd="0" destOrd="0" presId="urn:microsoft.com/office/officeart/2005/8/layout/vList3"/>
    <dgm:cxn modelId="{7E01AB1F-BFAF-4CBF-AE81-4D896BC006DB}" type="presParOf" srcId="{2253A1E7-92D5-4D6C-839A-EC25EC56560E}" destId="{44F0A86A-F04D-493E-B51A-7878F020DB46}" srcOrd="0" destOrd="0" presId="urn:microsoft.com/office/officeart/2005/8/layout/vList3"/>
    <dgm:cxn modelId="{3BC6FB75-307F-49F3-BDDD-9A8FEA4F6497}" type="presParOf" srcId="{44F0A86A-F04D-493E-B51A-7878F020DB46}" destId="{C757F3E9-F291-40A6-889F-46B55561F2CD}" srcOrd="0" destOrd="0" presId="urn:microsoft.com/office/officeart/2005/8/layout/vList3"/>
    <dgm:cxn modelId="{5C9C0E20-0726-4E3E-9CBD-7A77CB9A439D}" type="presParOf" srcId="{44F0A86A-F04D-493E-B51A-7878F020DB46}" destId="{EDCFBED1-5F56-4F6A-826C-3E9B049E1EF1}" srcOrd="1" destOrd="0" presId="urn:microsoft.com/office/officeart/2005/8/layout/vList3"/>
    <dgm:cxn modelId="{9045E4B8-6475-4BC0-BAE3-EE1E612312DC}" type="presParOf" srcId="{2253A1E7-92D5-4D6C-839A-EC25EC56560E}" destId="{BD5DD7D6-B26B-4444-9B10-22135B3120F3}" srcOrd="1" destOrd="0" presId="urn:microsoft.com/office/officeart/2005/8/layout/vList3"/>
    <dgm:cxn modelId="{DD6A8BB3-BCBA-40D8-839F-23AEE037C553}" type="presParOf" srcId="{2253A1E7-92D5-4D6C-839A-EC25EC56560E}" destId="{A9F7D424-D0AA-4999-9E41-B0A48D60C28C}" srcOrd="2" destOrd="0" presId="urn:microsoft.com/office/officeart/2005/8/layout/vList3"/>
    <dgm:cxn modelId="{A1F8A7AD-737C-40E1-AEC2-7094D4B13272}" type="presParOf" srcId="{A9F7D424-D0AA-4999-9E41-B0A48D60C28C}" destId="{634AE918-1A02-442E-AE4C-2654ED271400}" srcOrd="0" destOrd="0" presId="urn:microsoft.com/office/officeart/2005/8/layout/vList3"/>
    <dgm:cxn modelId="{5FC26811-B231-4465-918A-3C3CA0D2FB6A}" type="presParOf" srcId="{A9F7D424-D0AA-4999-9E41-B0A48D60C28C}" destId="{35C3895D-97AB-4D60-8C13-4928FFCC56A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AE388-512E-41CE-B02F-90709B39F4B7}">
      <dsp:nvSpPr>
        <dsp:cNvPr id="0" name=""/>
        <dsp:cNvSpPr/>
      </dsp:nvSpPr>
      <dsp:spPr>
        <a:xfrm rot="10800000">
          <a:off x="395521" y="419568"/>
          <a:ext cx="8228423" cy="797184"/>
        </a:xfrm>
        <a:prstGeom prst="homePlate">
          <a:avLst/>
        </a:prstGeom>
        <a:solidFill>
          <a:srgbClr val="8818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105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Составление проекта бюджета</a:t>
          </a:r>
          <a:endParaRPr lang="ru-RU" sz="3300" kern="1200" dirty="0"/>
        </a:p>
      </dsp:txBody>
      <dsp:txXfrm rot="10800000">
        <a:off x="395521" y="419568"/>
        <a:ext cx="8228423" cy="797184"/>
      </dsp:txXfrm>
    </dsp:sp>
    <dsp:sp modelId="{EC135D3E-EB7D-4C96-AAF2-41F0DB27FE44}">
      <dsp:nvSpPr>
        <dsp:cNvPr id="0" name=""/>
        <dsp:cNvSpPr/>
      </dsp:nvSpPr>
      <dsp:spPr>
        <a:xfrm>
          <a:off x="113549" y="219508"/>
          <a:ext cx="1066874" cy="10668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2A3DB-9290-4E39-B9B9-904FBEF12BAF}">
      <dsp:nvSpPr>
        <dsp:cNvPr id="0" name=""/>
        <dsp:cNvSpPr/>
      </dsp:nvSpPr>
      <dsp:spPr>
        <a:xfrm rot="10800000">
          <a:off x="395551" y="1490826"/>
          <a:ext cx="8241010" cy="800844"/>
        </a:xfrm>
        <a:prstGeom prst="homePlate">
          <a:avLst/>
        </a:prstGeom>
        <a:solidFill>
          <a:srgbClr val="8818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10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Рассмотрение и утверждение бюджета</a:t>
          </a:r>
          <a:endParaRPr lang="ru-RU" sz="3200" kern="1200" dirty="0"/>
        </a:p>
      </dsp:txBody>
      <dsp:txXfrm rot="10800000">
        <a:off x="395551" y="1490826"/>
        <a:ext cx="8241010" cy="800844"/>
      </dsp:txXfrm>
    </dsp:sp>
    <dsp:sp modelId="{00BBF4EC-6ABF-49A3-A4B5-2C9FBDFCC2C1}">
      <dsp:nvSpPr>
        <dsp:cNvPr id="0" name=""/>
        <dsp:cNvSpPr/>
      </dsp:nvSpPr>
      <dsp:spPr>
        <a:xfrm>
          <a:off x="95812" y="1345619"/>
          <a:ext cx="1102347" cy="11023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D1A14-9959-4562-9F50-B2069A10E1CE}">
      <dsp:nvSpPr>
        <dsp:cNvPr id="0" name=""/>
        <dsp:cNvSpPr/>
      </dsp:nvSpPr>
      <dsp:spPr>
        <a:xfrm rot="10800000">
          <a:off x="395551" y="2652406"/>
          <a:ext cx="8252807" cy="800844"/>
        </a:xfrm>
        <a:prstGeom prst="homePlate">
          <a:avLst/>
        </a:prstGeom>
        <a:solidFill>
          <a:srgbClr val="8818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10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Исполнение бюджета</a:t>
          </a:r>
          <a:endParaRPr lang="ru-RU" sz="3200" kern="1200" dirty="0"/>
        </a:p>
      </dsp:txBody>
      <dsp:txXfrm rot="10800000">
        <a:off x="395551" y="2652406"/>
        <a:ext cx="8252807" cy="800844"/>
      </dsp:txXfrm>
    </dsp:sp>
    <dsp:sp modelId="{2C9AB735-3D11-4F03-B289-4606787E8EF9}">
      <dsp:nvSpPr>
        <dsp:cNvPr id="0" name=""/>
        <dsp:cNvSpPr/>
      </dsp:nvSpPr>
      <dsp:spPr>
        <a:xfrm>
          <a:off x="95817" y="2507204"/>
          <a:ext cx="1115608" cy="107305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CFBED1-5F56-4F6A-826C-3E9B049E1EF1}">
      <dsp:nvSpPr>
        <dsp:cNvPr id="0" name=""/>
        <dsp:cNvSpPr/>
      </dsp:nvSpPr>
      <dsp:spPr>
        <a:xfrm rot="10800000">
          <a:off x="369282" y="216020"/>
          <a:ext cx="8235173" cy="764511"/>
        </a:xfrm>
        <a:prstGeom prst="homePlate">
          <a:avLst/>
        </a:prstGeom>
        <a:solidFill>
          <a:srgbClr val="8818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45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   </a:t>
          </a:r>
          <a:r>
            <a:rPr lang="ru-RU" sz="1800" kern="1200" dirty="0" smtClean="0"/>
            <a:t>Составление, внешняя проверка, </a:t>
          </a:r>
          <a:r>
            <a:rPr lang="ru-RU" sz="1800" kern="1200" dirty="0" smtClean="0"/>
            <a:t>рассмотрение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1800" kern="1200" dirty="0" smtClean="0"/>
            <a:t>и утверждение бюджетной отчётности</a:t>
          </a:r>
          <a:endParaRPr lang="ru-RU" sz="1800" kern="1200" dirty="0"/>
        </a:p>
      </dsp:txBody>
      <dsp:txXfrm rot="10800000">
        <a:off x="369282" y="216020"/>
        <a:ext cx="8235173" cy="764511"/>
      </dsp:txXfrm>
    </dsp:sp>
    <dsp:sp modelId="{C757F3E9-F291-40A6-889F-46B55561F2CD}">
      <dsp:nvSpPr>
        <dsp:cNvPr id="0" name=""/>
        <dsp:cNvSpPr/>
      </dsp:nvSpPr>
      <dsp:spPr>
        <a:xfrm>
          <a:off x="107504" y="5"/>
          <a:ext cx="1107683" cy="11076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3895D-97AB-4D60-8C13-4928FFCC56AD}">
      <dsp:nvSpPr>
        <dsp:cNvPr id="0" name=""/>
        <dsp:cNvSpPr/>
      </dsp:nvSpPr>
      <dsp:spPr>
        <a:xfrm rot="10800000">
          <a:off x="173725" y="1344045"/>
          <a:ext cx="8430730" cy="744185"/>
        </a:xfrm>
        <a:prstGeom prst="homePlate">
          <a:avLst/>
        </a:prstGeom>
        <a:solidFill>
          <a:srgbClr val="88180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45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Муниципальный финансовый контроль</a:t>
          </a:r>
          <a:endParaRPr lang="ru-RU" sz="1800" kern="1200" dirty="0"/>
        </a:p>
      </dsp:txBody>
      <dsp:txXfrm rot="10800000">
        <a:off x="173725" y="1344045"/>
        <a:ext cx="8430730" cy="744185"/>
      </dsp:txXfrm>
    </dsp:sp>
    <dsp:sp modelId="{634AE918-1A02-442E-AE4C-2654ED271400}">
      <dsp:nvSpPr>
        <dsp:cNvPr id="0" name=""/>
        <dsp:cNvSpPr/>
      </dsp:nvSpPr>
      <dsp:spPr>
        <a:xfrm>
          <a:off x="107504" y="1152128"/>
          <a:ext cx="1107683" cy="110768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0.30137</cdr:y>
    </cdr:from>
    <cdr:to>
      <cdr:x>0.40678</cdr:x>
      <cdr:y>0.43836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1584176"/>
          <a:ext cx="1296124" cy="72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800" b="1" dirty="0" smtClean="0">
              <a:solidFill>
                <a:srgbClr val="881802"/>
              </a:solidFill>
              <a:latin typeface="Times New Roman" pitchFamily="18" charset="0"/>
              <a:cs typeface="Times New Roman" pitchFamily="18" charset="0"/>
            </a:rPr>
            <a:t>65,2</a:t>
          </a:r>
          <a:endParaRPr lang="ru-RU" sz="4800" b="1" dirty="0">
            <a:solidFill>
              <a:srgbClr val="88180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0.45763</cdr:x>
      <cdr:y>0.34247</cdr:y>
    </cdr:from>
    <cdr:to>
      <cdr:x>0.5678</cdr:x>
      <cdr:y>0.58905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8432" y="1800200"/>
          <a:ext cx="936108" cy="1296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</a:rPr>
            <a:t>37,1</a:t>
          </a:r>
        </a:p>
        <a:p xmlns:a="http://schemas.openxmlformats.org/drawingml/2006/main">
          <a:r>
            <a:rPr lang="ru-RU" sz="2000" b="1" dirty="0" smtClean="0">
              <a:solidFill>
                <a:schemeClr val="tx1"/>
              </a:solidFill>
            </a:rPr>
            <a:t>56,9%</a:t>
          </a:r>
          <a:endParaRPr lang="ru-RU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0.13559</cdr:x>
      <cdr:y>0.58904</cdr:y>
    </cdr:from>
    <cdr:to>
      <cdr:x>0.27119</cdr:x>
      <cdr:y>0.76712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52128" y="3096344"/>
          <a:ext cx="1152128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</a:rPr>
            <a:t>11,5</a:t>
          </a:r>
        </a:p>
        <a:p xmlns:a="http://schemas.openxmlformats.org/drawingml/2006/main">
          <a:r>
            <a:rPr lang="ru-RU" sz="2400" b="1" dirty="0" smtClean="0">
              <a:solidFill>
                <a:schemeClr val="tx1"/>
              </a:solidFill>
            </a:rPr>
            <a:t>17,6%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0.08475</cdr:x>
      <cdr:y>0.39726</cdr:y>
    </cdr:from>
    <cdr:to>
      <cdr:x>0.21187</cdr:x>
      <cdr:y>0.56164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080" y="2088232"/>
          <a:ext cx="1080132" cy="864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</a:rPr>
            <a:t>4</a:t>
          </a:r>
        </a:p>
        <a:p xmlns:a="http://schemas.openxmlformats.org/drawingml/2006/main">
          <a:r>
            <a:rPr lang="ru-RU" sz="2000" b="1" dirty="0" smtClean="0">
              <a:solidFill>
                <a:schemeClr val="tx1"/>
              </a:solidFill>
            </a:rPr>
            <a:t>6,1%</a:t>
          </a:r>
          <a:endParaRPr lang="ru-RU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0.11864</cdr:x>
      <cdr:y>0.23288</cdr:y>
    </cdr:from>
    <cdr:to>
      <cdr:x>0.22881</cdr:x>
      <cdr:y>0.38356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08112" y="1224136"/>
          <a:ext cx="93610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</a:rPr>
            <a:t>6,7</a:t>
          </a:r>
        </a:p>
        <a:p xmlns:a="http://schemas.openxmlformats.org/drawingml/2006/main">
          <a:r>
            <a:rPr lang="ru-RU" sz="2000" b="1" dirty="0" smtClean="0">
              <a:solidFill>
                <a:schemeClr val="tx1"/>
              </a:solidFill>
            </a:rPr>
            <a:t>10,3%</a:t>
          </a:r>
          <a:endParaRPr lang="ru-RU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0.23729</cdr:x>
      <cdr:y>0.08219</cdr:y>
    </cdr:from>
    <cdr:to>
      <cdr:x>0.33051</cdr:x>
      <cdr:y>0.24657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16224" y="432048"/>
          <a:ext cx="792085" cy="864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</a:rPr>
            <a:t>5,5</a:t>
          </a:r>
        </a:p>
        <a:p xmlns:a="http://schemas.openxmlformats.org/drawingml/2006/main">
          <a:r>
            <a:rPr lang="ru-RU" sz="2000" b="1" dirty="0" smtClean="0">
              <a:solidFill>
                <a:schemeClr val="tx1"/>
              </a:solidFill>
            </a:rPr>
            <a:t>8,4%</a:t>
          </a:r>
          <a:endParaRPr lang="ru-RU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0.54237</cdr:x>
      <cdr:y>0.63014</cdr:y>
    </cdr:from>
    <cdr:to>
      <cdr:x>0.58474</cdr:x>
      <cdr:y>0.73973</cdr:y>
    </cdr:to>
    <cdr:sp macro="" textlink="">
      <cdr:nvSpPr>
        <cdr:cNvPr id="8" name="Стрелка вверх 7"/>
        <cdr:cNvSpPr/>
      </cdr:nvSpPr>
      <cdr:spPr>
        <a:xfrm xmlns:a="http://schemas.openxmlformats.org/drawingml/2006/main">
          <a:off x="4608512" y="3312368"/>
          <a:ext cx="360016" cy="576070"/>
        </a:xfrm>
        <a:prstGeom xmlns:a="http://schemas.openxmlformats.org/drawingml/2006/main" prst="upArrow">
          <a:avLst/>
        </a:prstGeom>
        <a:solidFill xmlns:a="http://schemas.openxmlformats.org/drawingml/2006/main">
          <a:srgbClr val="88180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0.5678</cdr:x>
      <cdr:y>0.68493</cdr:y>
    </cdr:from>
    <cdr:to>
      <cdr:x>0.66102</cdr:x>
      <cdr:y>0.75343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24536" y="3600400"/>
          <a:ext cx="792085" cy="360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881802"/>
              </a:solidFill>
            </a:rPr>
            <a:t>6,7%</a:t>
          </a:r>
          <a:endParaRPr lang="ru-RU" sz="2000" b="1" dirty="0">
            <a:solidFill>
              <a:srgbClr val="881802"/>
            </a:solidFill>
          </a:endParaRPr>
        </a:p>
      </cdr:txBody>
    </cdr:sp>
  </cdr:relSizeAnchor>
  <cdr:relSizeAnchor xmlns:cdr="http://schemas.openxmlformats.org/drawingml/2006/chartDrawing">
    <cdr:from>
      <cdr:x>0.0678</cdr:x>
      <cdr:y>0.67123</cdr:y>
    </cdr:from>
    <cdr:to>
      <cdr:x>0.11018</cdr:x>
      <cdr:y>0.79452</cdr:y>
    </cdr:to>
    <cdr:sp macro="" textlink="">
      <cdr:nvSpPr>
        <cdr:cNvPr id="10" name="Стрелка вверх 9"/>
        <cdr:cNvSpPr/>
      </cdr:nvSpPr>
      <cdr:spPr>
        <a:xfrm xmlns:a="http://schemas.openxmlformats.org/drawingml/2006/main" rot="10800000">
          <a:off x="576093" y="3528377"/>
          <a:ext cx="360100" cy="648084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0.09322</cdr:x>
      <cdr:y>0.73973</cdr:y>
    </cdr:from>
    <cdr:to>
      <cdr:x>0.17797</cdr:x>
      <cdr:y>0.82192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92085" y="3888453"/>
          <a:ext cx="720083" cy="432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881802"/>
              </a:solidFill>
            </a:rPr>
            <a:t>18,2</a:t>
          </a:r>
          <a:r>
            <a:rPr lang="ru-RU" sz="2000" b="1" dirty="0" smtClean="0"/>
            <a:t>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0.0339</cdr:x>
      <cdr:y>0.08219</cdr:y>
    </cdr:from>
    <cdr:to>
      <cdr:x>0.05932</cdr:x>
      <cdr:y>0.20548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88032" y="432048"/>
          <a:ext cx="21602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0.01695</cdr:x>
      <cdr:y>0.12329</cdr:y>
    </cdr:from>
    <cdr:to>
      <cdr:x>0.05932</cdr:x>
      <cdr:y>0.24658</cdr:y>
    </cdr:to>
    <cdr:sp macro="" textlink="">
      <cdr:nvSpPr>
        <cdr:cNvPr id="13" name="Стрелка вверх 12"/>
        <cdr:cNvSpPr/>
      </cdr:nvSpPr>
      <cdr:spPr>
        <a:xfrm xmlns:a="http://schemas.openxmlformats.org/drawingml/2006/main" rot="10800000">
          <a:off x="144023" y="648084"/>
          <a:ext cx="360016" cy="648084"/>
        </a:xfrm>
        <a:prstGeom xmlns:a="http://schemas.openxmlformats.org/drawingml/2006/main" prst="upArrow">
          <a:avLst/>
        </a:prstGeom>
        <a:solidFill xmlns:a="http://schemas.openxmlformats.org/drawingml/2006/main">
          <a:srgbClr val="C8666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0.05085</cdr:x>
      <cdr:y>0.16438</cdr:y>
    </cdr:from>
    <cdr:to>
      <cdr:x>0.17797</cdr:x>
      <cdr:y>0.24658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32070" y="864077"/>
          <a:ext cx="1080098" cy="432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881802"/>
              </a:solidFill>
            </a:rPr>
            <a:t>28,9%</a:t>
          </a:r>
          <a:endParaRPr lang="ru-RU" sz="2000" b="1" dirty="0">
            <a:solidFill>
              <a:srgbClr val="881802"/>
            </a:solidFill>
          </a:endParaRPr>
        </a:p>
      </cdr:txBody>
    </cdr:sp>
  </cdr:relSizeAnchor>
  <cdr:relSizeAnchor xmlns:cdr="http://schemas.openxmlformats.org/drawingml/2006/chartDrawing">
    <cdr:from>
      <cdr:x>0.73729</cdr:x>
      <cdr:y>0.86301</cdr:y>
    </cdr:from>
    <cdr:to>
      <cdr:x>0.76271</cdr:x>
      <cdr:y>0.9452</cdr:y>
    </cdr:to>
    <cdr:sp macro="" textlink="">
      <cdr:nvSpPr>
        <cdr:cNvPr id="15" name="Стрелка вверх 14"/>
        <cdr:cNvSpPr/>
      </cdr:nvSpPr>
      <cdr:spPr>
        <a:xfrm xmlns:a="http://schemas.openxmlformats.org/drawingml/2006/main">
          <a:off x="6264696" y="4536504"/>
          <a:ext cx="215993" cy="432038"/>
        </a:xfrm>
        <a:prstGeom xmlns:a="http://schemas.openxmlformats.org/drawingml/2006/main" prst="upArrow">
          <a:avLst/>
        </a:prstGeom>
        <a:solidFill xmlns:a="http://schemas.openxmlformats.org/drawingml/2006/main">
          <a:srgbClr val="88180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0.75424</cdr:x>
      <cdr:y>0.87671</cdr:y>
    </cdr:from>
    <cdr:to>
      <cdr:x>0.99153</cdr:x>
      <cdr:y>0.9726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408712" y="4608512"/>
          <a:ext cx="201622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Рост  к бюджету 2019 года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0.23729</cdr:x>
      <cdr:y>0.46575</cdr:y>
    </cdr:from>
    <cdr:to>
      <cdr:x>0.40678</cdr:x>
      <cdr:y>0.64384</cdr:y>
    </cdr:to>
    <cdr:sp macro="" textlink="">
      <cdr:nvSpPr>
        <cdr:cNvPr id="18" name="Стрелка вниз 17"/>
        <cdr:cNvSpPr/>
      </cdr:nvSpPr>
      <cdr:spPr>
        <a:xfrm xmlns:a="http://schemas.openxmlformats.org/drawingml/2006/main">
          <a:off x="2016224" y="2448272"/>
          <a:ext cx="1440160" cy="93610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881802"/>
              </a:solidFill>
            </a:rPr>
            <a:t>3,4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881802"/>
              </a:solidFill>
            </a:rPr>
            <a:t>%</a:t>
          </a:r>
          <a:endParaRPr lang="ru-RU" sz="2000" b="1" dirty="0">
            <a:solidFill>
              <a:srgbClr val="88180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EF0BC-71EF-4F9A-B581-CC55D538DBD9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648A6-9E18-4AFF-9987-20FF3ED567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648A6-9E18-4AFF-9987-20FF3ED567A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85345-7C56-46E5-A853-0DFB7ED53CB1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37000">
              <a:schemeClr val="accent2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  <a:alpha val="16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4" descr="герб.png"/>
          <p:cNvPicPr>
            <a:picLocks noChangeAspect="1"/>
          </p:cNvPicPr>
          <p:nvPr/>
        </p:nvPicPr>
        <p:blipFill>
          <a:blip r:embed="rId2" cstate="print">
            <a:lum bright="70000"/>
          </a:blip>
          <a:stretch>
            <a:fillRect/>
          </a:stretch>
        </p:blipFill>
        <p:spPr>
          <a:xfrm>
            <a:off x="-45245" y="1"/>
            <a:ext cx="918924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48478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81802"/>
                </a:solidFill>
              </a:rPr>
              <a:t>Бюджет для граждан </a:t>
            </a:r>
          </a:p>
          <a:p>
            <a:pPr algn="ctr"/>
            <a:r>
              <a:rPr lang="ru-RU" sz="4000" b="1" dirty="0" smtClean="0">
                <a:solidFill>
                  <a:srgbClr val="881802"/>
                </a:solidFill>
              </a:rPr>
              <a:t>(проект решения о бюджете Бокситогорского городского поселения</a:t>
            </a:r>
            <a:br>
              <a:rPr lang="ru-RU" sz="4000" b="1" dirty="0" smtClean="0">
                <a:solidFill>
                  <a:srgbClr val="881802"/>
                </a:solidFill>
              </a:rPr>
            </a:br>
            <a:r>
              <a:rPr lang="ru-RU" sz="4000" b="1" dirty="0" smtClean="0">
                <a:solidFill>
                  <a:srgbClr val="881802"/>
                </a:solidFill>
              </a:rPr>
              <a:t>на 2021 год </a:t>
            </a:r>
            <a:br>
              <a:rPr lang="ru-RU" sz="4000" b="1" dirty="0" smtClean="0">
                <a:solidFill>
                  <a:srgbClr val="881802"/>
                </a:solidFill>
              </a:rPr>
            </a:br>
            <a:r>
              <a:rPr lang="ru-RU" sz="4000" b="1" dirty="0" smtClean="0">
                <a:solidFill>
                  <a:srgbClr val="881802"/>
                </a:solidFill>
              </a:rPr>
              <a:t>и плановый период </a:t>
            </a:r>
            <a:br>
              <a:rPr lang="ru-RU" sz="4000" b="1" dirty="0" smtClean="0">
                <a:solidFill>
                  <a:srgbClr val="881802"/>
                </a:solidFill>
              </a:rPr>
            </a:br>
            <a:r>
              <a:rPr lang="ru-RU" sz="4000" b="1" dirty="0" smtClean="0">
                <a:solidFill>
                  <a:srgbClr val="881802"/>
                </a:solidFill>
              </a:rPr>
              <a:t>2022-2023 годов)</a:t>
            </a:r>
            <a:endParaRPr lang="ru-RU" sz="4000" dirty="0">
              <a:solidFill>
                <a:srgbClr val="8818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86664">
                <a:alpha val="37000"/>
              </a:srgbClr>
            </a:gs>
            <a:gs pos="95000">
              <a:schemeClr val="bg2">
                <a:lumMod val="90000"/>
                <a:alpha val="42000"/>
              </a:schemeClr>
            </a:gs>
            <a:gs pos="100000">
              <a:srgbClr val="DE4E70">
                <a:alpha val="22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663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881802"/>
                </a:solidFill>
              </a:rPr>
              <a:t>Структура расходов Бокситогорского городского поселения по разделам в 2021 году</a:t>
            </a:r>
          </a:p>
        </p:txBody>
      </p:sp>
      <p:pic>
        <p:nvPicPr>
          <p:cNvPr id="3" name="Рисунок 2" descr="герб малый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1170849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543316419_bjudzh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924944"/>
            <a:ext cx="2616509" cy="1963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1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8041" y="1700808"/>
            <a:ext cx="1710055" cy="1517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a086aadc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2996952"/>
            <a:ext cx="1799940" cy="1663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овременные-практики-социальной-работ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6045">
            <a:off x="1455563" y="4567260"/>
            <a:ext cx="1916346" cy="173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4211960" y="2636912"/>
            <a:ext cx="1211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7"/>
          </p:cNvCxnSpPr>
          <p:nvPr/>
        </p:nvCxnSpPr>
        <p:spPr>
          <a:xfrm flipV="1">
            <a:off x="5149146" y="2996952"/>
            <a:ext cx="214942" cy="215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6"/>
          </p:cNvCxnSpPr>
          <p:nvPr/>
        </p:nvCxnSpPr>
        <p:spPr>
          <a:xfrm flipV="1">
            <a:off x="5532325" y="3861048"/>
            <a:ext cx="335819" cy="45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1"/>
          </p:cNvCxnSpPr>
          <p:nvPr/>
        </p:nvCxnSpPr>
        <p:spPr>
          <a:xfrm flipH="1" flipV="1">
            <a:off x="3059832" y="2996952"/>
            <a:ext cx="239163" cy="215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 flipH="1">
            <a:off x="2699792" y="3906581"/>
            <a:ext cx="216024" cy="26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3"/>
          </p:cNvCxnSpPr>
          <p:nvPr/>
        </p:nvCxnSpPr>
        <p:spPr>
          <a:xfrm flipH="1">
            <a:off x="3059832" y="4600703"/>
            <a:ext cx="239163" cy="196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355976" y="4869160"/>
            <a:ext cx="12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5"/>
          </p:cNvCxnSpPr>
          <p:nvPr/>
        </p:nvCxnSpPr>
        <p:spPr>
          <a:xfrm>
            <a:off x="5149146" y="4600703"/>
            <a:ext cx="286950" cy="196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222.jpg"/>
          <p:cNvPicPr>
            <a:picLocks noChangeAspect="1"/>
          </p:cNvPicPr>
          <p:nvPr/>
        </p:nvPicPr>
        <p:blipFill>
          <a:blip r:embed="rId7" cstate="print"/>
          <a:srcRect b="4851"/>
          <a:stretch>
            <a:fillRect/>
          </a:stretch>
        </p:blipFill>
        <p:spPr>
          <a:xfrm>
            <a:off x="3419872" y="5085184"/>
            <a:ext cx="1749803" cy="1521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9fd71dfbd0f745ecb3426f847c9bfbd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965530">
            <a:off x="5137412" y="4663972"/>
            <a:ext cx="1837877" cy="1623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depositphotos_52610003-stock-photo-earth-planet-image-with-building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8144" y="3140968"/>
            <a:ext cx="1872208" cy="1684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Z-qR-PGLhu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4048" y="1628800"/>
            <a:ext cx="1701418" cy="1466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 descr="aHR0cHM6Ly9hcGkubnNuLmZtL3N0b3JhZ2UvbWVkaWFsaWIvOTk3MzAvcmVndWxhcl9pbWFnZS1mZDViNTljYTZhMTM1ZDNiMDY3NjYzODdmMWE1YWM1Ni5qcGc=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47864" y="1268760"/>
            <a:ext cx="1694340" cy="1449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0" y="1628800"/>
            <a:ext cx="20162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81802"/>
                </a:solidFill>
              </a:rPr>
              <a:t>1300 </a:t>
            </a:r>
            <a:r>
              <a:rPr lang="ru-RU" sz="1100" b="1" dirty="0" smtClean="0">
                <a:solidFill>
                  <a:srgbClr val="881802"/>
                </a:solidFill>
              </a:rPr>
              <a:t>Обслуживание государственного</a:t>
            </a:r>
          </a:p>
          <a:p>
            <a:pPr algn="ctr"/>
            <a:r>
              <a:rPr lang="ru-RU" sz="1100" b="1" dirty="0" smtClean="0">
                <a:solidFill>
                  <a:srgbClr val="881802"/>
                </a:solidFill>
              </a:rPr>
              <a:t> и муниципального долга</a:t>
            </a:r>
            <a:r>
              <a:rPr lang="ru-RU" sz="1100" b="1" dirty="0" smtClean="0">
                <a:solidFill>
                  <a:srgbClr val="881802"/>
                </a:solidFill>
              </a:rPr>
              <a:t>,</a:t>
            </a:r>
            <a:r>
              <a:rPr lang="en-US" sz="1100" b="1" dirty="0" smtClean="0">
                <a:solidFill>
                  <a:srgbClr val="881802"/>
                </a:solidFill>
              </a:rPr>
              <a:t> </a:t>
            </a:r>
            <a:r>
              <a:rPr lang="ru-RU" sz="1100" b="1" dirty="0" smtClean="0">
                <a:solidFill>
                  <a:srgbClr val="881802"/>
                </a:solidFill>
              </a:rPr>
              <a:t> </a:t>
            </a:r>
            <a:r>
              <a:rPr lang="ru-RU" sz="1100" b="1" dirty="0" smtClean="0">
                <a:solidFill>
                  <a:srgbClr val="881802"/>
                </a:solidFill>
              </a:rPr>
              <a:t>5,0 тыс. руб.</a:t>
            </a:r>
            <a:endParaRPr lang="ru-RU" sz="1100" b="1" dirty="0">
              <a:solidFill>
                <a:srgbClr val="88180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80528" y="3429000"/>
            <a:ext cx="16196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81802"/>
                </a:solidFill>
              </a:rPr>
              <a:t>1100 </a:t>
            </a:r>
            <a:r>
              <a:rPr lang="ru-RU" sz="1100" b="1" dirty="0" smtClean="0">
                <a:solidFill>
                  <a:srgbClr val="881802"/>
                </a:solidFill>
              </a:rPr>
              <a:t>Физическая культура</a:t>
            </a:r>
          </a:p>
          <a:p>
            <a:pPr algn="ctr"/>
            <a:r>
              <a:rPr lang="ru-RU" sz="1100" b="1" dirty="0" smtClean="0">
                <a:solidFill>
                  <a:srgbClr val="881802"/>
                </a:solidFill>
              </a:rPr>
              <a:t> и спорт</a:t>
            </a:r>
            <a:r>
              <a:rPr lang="ru-RU" sz="1100" b="1" dirty="0" smtClean="0">
                <a:solidFill>
                  <a:srgbClr val="881802"/>
                </a:solidFill>
              </a:rPr>
              <a:t>,</a:t>
            </a:r>
            <a:endParaRPr lang="en-US" sz="1100" b="1" dirty="0" smtClean="0">
              <a:solidFill>
                <a:srgbClr val="881802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881802"/>
                </a:solidFill>
              </a:rPr>
              <a:t> </a:t>
            </a:r>
            <a:r>
              <a:rPr lang="ru-RU" sz="1100" b="1" dirty="0" smtClean="0">
                <a:solidFill>
                  <a:srgbClr val="881802"/>
                </a:solidFill>
              </a:rPr>
              <a:t>20 734,6 тыс. руб.</a:t>
            </a:r>
            <a:endParaRPr lang="ru-RU" sz="1100" b="1" dirty="0">
              <a:solidFill>
                <a:srgbClr val="88180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1520" y="4941168"/>
            <a:ext cx="15841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81802"/>
                </a:solidFill>
              </a:rPr>
              <a:t>1000 </a:t>
            </a:r>
            <a:r>
              <a:rPr lang="ru-RU" sz="1100" b="1" dirty="0" smtClean="0">
                <a:solidFill>
                  <a:srgbClr val="881802"/>
                </a:solidFill>
              </a:rPr>
              <a:t>Социальная политика</a:t>
            </a:r>
            <a:r>
              <a:rPr lang="ru-RU" sz="1100" b="1" dirty="0" smtClean="0">
                <a:solidFill>
                  <a:srgbClr val="881802"/>
                </a:solidFill>
              </a:rPr>
              <a:t>,</a:t>
            </a:r>
            <a:endParaRPr lang="en-US" sz="1100" b="1" dirty="0" smtClean="0">
              <a:solidFill>
                <a:srgbClr val="881802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881802"/>
                </a:solidFill>
              </a:rPr>
              <a:t> </a:t>
            </a:r>
            <a:r>
              <a:rPr lang="ru-RU" sz="1100" b="1" dirty="0" smtClean="0">
                <a:solidFill>
                  <a:srgbClr val="881802"/>
                </a:solidFill>
              </a:rPr>
              <a:t>182,0 тыс. руб.</a:t>
            </a:r>
            <a:endParaRPr lang="ru-RU" sz="1100" b="1" dirty="0">
              <a:solidFill>
                <a:srgbClr val="88180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63888" y="6427113"/>
            <a:ext cx="13917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81802"/>
                </a:solidFill>
              </a:rPr>
              <a:t>0700</a:t>
            </a:r>
            <a:r>
              <a:rPr lang="ru-RU" sz="1100" b="1" dirty="0" smtClean="0">
                <a:solidFill>
                  <a:srgbClr val="881802"/>
                </a:solidFill>
              </a:rPr>
              <a:t> Образование, </a:t>
            </a:r>
            <a:endParaRPr lang="en-US" sz="1100" b="1" dirty="0" smtClean="0">
              <a:solidFill>
                <a:srgbClr val="881802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881802"/>
                </a:solidFill>
              </a:rPr>
              <a:t>803,9 </a:t>
            </a:r>
            <a:r>
              <a:rPr lang="ru-RU" sz="1100" b="1" dirty="0" smtClean="0">
                <a:solidFill>
                  <a:srgbClr val="881802"/>
                </a:solidFill>
              </a:rPr>
              <a:t>тыс. руб.</a:t>
            </a:r>
            <a:endParaRPr lang="ru-RU" sz="1100" b="1" dirty="0">
              <a:solidFill>
                <a:srgbClr val="88180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32240" y="5013176"/>
            <a:ext cx="2160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81802"/>
                </a:solidFill>
              </a:rPr>
              <a:t>0500</a:t>
            </a:r>
            <a:r>
              <a:rPr lang="ru-RU" sz="1100" b="1" dirty="0" smtClean="0">
                <a:solidFill>
                  <a:srgbClr val="881802"/>
                </a:solidFill>
              </a:rPr>
              <a:t> Жилищно-коммунальное хозяйство, </a:t>
            </a:r>
            <a:endParaRPr lang="en-US" sz="1100" b="1" dirty="0" smtClean="0">
              <a:solidFill>
                <a:srgbClr val="881802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881802"/>
                </a:solidFill>
              </a:rPr>
              <a:t>67 </a:t>
            </a:r>
            <a:r>
              <a:rPr lang="ru-RU" sz="1100" b="1" dirty="0" smtClean="0">
                <a:solidFill>
                  <a:srgbClr val="881802"/>
                </a:solidFill>
              </a:rPr>
              <a:t>411 тыс. руб.</a:t>
            </a:r>
            <a:endParaRPr lang="ru-RU" sz="1100" b="1" dirty="0">
              <a:solidFill>
                <a:srgbClr val="88180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08304" y="3284984"/>
            <a:ext cx="16561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81802"/>
                </a:solidFill>
              </a:rPr>
              <a:t>0400 </a:t>
            </a:r>
            <a:r>
              <a:rPr lang="ru-RU" sz="1100" b="1" dirty="0" smtClean="0">
                <a:solidFill>
                  <a:srgbClr val="881802"/>
                </a:solidFill>
              </a:rPr>
              <a:t>Национальная экономика, </a:t>
            </a:r>
            <a:endParaRPr lang="en-US" sz="1100" b="1" dirty="0" smtClean="0">
              <a:solidFill>
                <a:srgbClr val="881802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881802"/>
                </a:solidFill>
              </a:rPr>
              <a:t>24 </a:t>
            </a:r>
            <a:r>
              <a:rPr lang="ru-RU" sz="1100" b="1" dirty="0" smtClean="0">
                <a:solidFill>
                  <a:srgbClr val="881802"/>
                </a:solidFill>
              </a:rPr>
              <a:t>278,2 тыс. руб.</a:t>
            </a:r>
            <a:endParaRPr lang="ru-RU" sz="1100" b="1" dirty="0">
              <a:solidFill>
                <a:srgbClr val="88180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16216" y="1628800"/>
            <a:ext cx="2123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81802"/>
                </a:solidFill>
              </a:rPr>
              <a:t>0300</a:t>
            </a:r>
            <a:r>
              <a:rPr lang="ru-RU" sz="1100" b="1" dirty="0" smtClean="0">
                <a:solidFill>
                  <a:srgbClr val="881802"/>
                </a:solidFill>
              </a:rPr>
              <a:t> Национальная безопасность  </a:t>
            </a:r>
          </a:p>
          <a:p>
            <a:pPr algn="ctr"/>
            <a:r>
              <a:rPr lang="ru-RU" sz="1100" b="1" dirty="0" smtClean="0">
                <a:solidFill>
                  <a:srgbClr val="881802"/>
                </a:solidFill>
              </a:rPr>
              <a:t>и правоохранительная деятельность, </a:t>
            </a:r>
            <a:endParaRPr lang="en-US" sz="1100" b="1" dirty="0" smtClean="0">
              <a:solidFill>
                <a:srgbClr val="881802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881802"/>
                </a:solidFill>
              </a:rPr>
              <a:t>1 </a:t>
            </a:r>
            <a:r>
              <a:rPr lang="ru-RU" sz="1100" b="1" dirty="0" smtClean="0">
                <a:solidFill>
                  <a:srgbClr val="881802"/>
                </a:solidFill>
              </a:rPr>
              <a:t>639,2 тыс. руб.</a:t>
            </a:r>
            <a:endParaRPr lang="ru-RU" sz="1100" b="1" dirty="0">
              <a:solidFill>
                <a:srgbClr val="88180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43808" y="908720"/>
            <a:ext cx="25747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81802"/>
                </a:solidFill>
              </a:rPr>
              <a:t>0100</a:t>
            </a:r>
            <a:r>
              <a:rPr lang="ru-RU" sz="1100" b="1" dirty="0" smtClean="0">
                <a:solidFill>
                  <a:srgbClr val="881802"/>
                </a:solidFill>
              </a:rPr>
              <a:t> Общегосударственные вопросы, </a:t>
            </a:r>
            <a:endParaRPr lang="en-US" sz="1100" b="1" dirty="0" smtClean="0">
              <a:solidFill>
                <a:srgbClr val="881802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881802"/>
                </a:solidFill>
              </a:rPr>
              <a:t>4 </a:t>
            </a:r>
            <a:r>
              <a:rPr lang="ru-RU" sz="1100" b="1" dirty="0" smtClean="0">
                <a:solidFill>
                  <a:srgbClr val="881802"/>
                </a:solidFill>
              </a:rPr>
              <a:t>532,1 тыс. руб.</a:t>
            </a:r>
            <a:endParaRPr lang="ru-RU" sz="1100" b="1" dirty="0">
              <a:solidFill>
                <a:srgbClr val="88180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31632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81802"/>
                </a:solidFill>
              </a:rPr>
              <a:t>Всего расходов 119,6 млн. руб. </a:t>
            </a:r>
            <a:endParaRPr lang="ru-RU" b="1" i="1" dirty="0">
              <a:solidFill>
                <a:srgbClr val="8818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герб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88640"/>
            <a:ext cx="8385175" cy="1023938"/>
          </a:xfr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b">
            <a:normAutofit/>
          </a:bodyPr>
          <a:lstStyle/>
          <a:p>
            <a:pPr eaLnBrk="1" hangingPunct="1">
              <a:defRPr/>
            </a:pPr>
            <a:r>
              <a:rPr kumimoji="1" lang="ru-RU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Структура расходов бюджета поселения в разрезе муниципальных программ на 2021 год</a:t>
            </a:r>
          </a:p>
        </p:txBody>
      </p:sp>
      <p:sp>
        <p:nvSpPr>
          <p:cNvPr id="20483" name="AutoShape 8"/>
          <p:cNvSpPr>
            <a:spLocks noChangeArrowheads="1"/>
          </p:cNvSpPr>
          <p:nvPr/>
        </p:nvSpPr>
        <p:spPr bwMode="auto">
          <a:xfrm>
            <a:off x="1619672" y="2564904"/>
            <a:ext cx="6960816" cy="499492"/>
          </a:xfrm>
          <a:prstGeom prst="flowChartAlternateProcess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ru-RU" b="1" dirty="0" smtClean="0">
              <a:solidFill>
                <a:srgbClr val="0033CC"/>
              </a:solidFill>
            </a:endParaRPr>
          </a:p>
          <a:p>
            <a:endParaRPr kumimoji="1" lang="ru-RU" b="1" dirty="0" smtClean="0">
              <a:solidFill>
                <a:srgbClr val="0033CC"/>
              </a:solidFill>
            </a:endParaRPr>
          </a:p>
          <a:p>
            <a:r>
              <a:rPr kumimoji="1" lang="ru-RU" b="1" dirty="0" smtClean="0">
                <a:solidFill>
                  <a:schemeClr val="bg1"/>
                </a:solidFill>
              </a:rPr>
              <a:t>СОДЕРЖАНИЕ АВТОМОБИЛЬНЫХ ДОРОГ ОБЩЕГО ПОЛЬЗОВАНИЯ</a:t>
            </a:r>
          </a:p>
          <a:p>
            <a:endParaRPr kumimoji="1" lang="ru-RU" dirty="0" smtClean="0"/>
          </a:p>
          <a:p>
            <a:pPr eaLnBrk="1" hangingPunct="1"/>
            <a:r>
              <a:rPr kumimoji="1" lang="ru-RU" dirty="0" smtClean="0"/>
              <a:t> </a:t>
            </a:r>
            <a:endParaRPr kumimoji="1" lang="ru-RU" dirty="0"/>
          </a:p>
        </p:txBody>
      </p:sp>
      <p:sp>
        <p:nvSpPr>
          <p:cNvPr id="20484" name="AutoShape 9"/>
          <p:cNvSpPr>
            <a:spLocks noChangeArrowheads="1"/>
          </p:cNvSpPr>
          <p:nvPr/>
        </p:nvSpPr>
        <p:spPr bwMode="auto">
          <a:xfrm>
            <a:off x="1547664" y="5445224"/>
            <a:ext cx="4752528" cy="504056"/>
          </a:xfrm>
          <a:prstGeom prst="flowChartAlternateProcess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kumimoji="1" lang="ru-RU" b="1" dirty="0" smtClean="0">
                <a:solidFill>
                  <a:schemeClr val="bg1"/>
                </a:solidFill>
              </a:rPr>
              <a:t>БЕЗОПАСНОСТЬ БОКСИТОГОРСКОГО </a:t>
            </a:r>
          </a:p>
          <a:p>
            <a:pPr eaLnBrk="1" hangingPunct="1"/>
            <a:r>
              <a:rPr kumimoji="1" lang="ru-RU" b="1" dirty="0" smtClean="0">
                <a:solidFill>
                  <a:schemeClr val="bg1"/>
                </a:solidFill>
              </a:rPr>
              <a:t>ГОРОДСКОГО ПОСЕЛЕНИЯ</a:t>
            </a:r>
            <a:r>
              <a:rPr kumimoji="1" lang="ru-RU" dirty="0" smtClean="0">
                <a:solidFill>
                  <a:schemeClr val="bg1"/>
                </a:solidFill>
              </a:rPr>
              <a:t> </a:t>
            </a:r>
            <a:endParaRPr kumimoji="1" lang="ru-RU" sz="1600" b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20485" name="AutoShape 10"/>
          <p:cNvSpPr>
            <a:spLocks noChangeArrowheads="1"/>
          </p:cNvSpPr>
          <p:nvPr/>
        </p:nvSpPr>
        <p:spPr bwMode="auto">
          <a:xfrm>
            <a:off x="1547664" y="6165304"/>
            <a:ext cx="4824536" cy="504056"/>
          </a:xfrm>
          <a:prstGeom prst="flowChartAlternateProcess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kumimoji="1" lang="ru-RU" b="1" dirty="0" smtClean="0">
                <a:solidFill>
                  <a:schemeClr val="bg1"/>
                </a:solidFill>
              </a:rPr>
              <a:t>УПРАВЛЕНИЕ СОБСТВЕННОСТЬЮ</a:t>
            </a:r>
            <a:endParaRPr kumimoji="1" lang="ru-RU" b="1" dirty="0">
              <a:solidFill>
                <a:schemeClr val="bg1"/>
              </a:solidFill>
            </a:endParaRPr>
          </a:p>
        </p:txBody>
      </p:sp>
      <p:sp>
        <p:nvSpPr>
          <p:cNvPr id="20486" name="AutoShape 11"/>
          <p:cNvSpPr>
            <a:spLocks noChangeArrowheads="1"/>
          </p:cNvSpPr>
          <p:nvPr/>
        </p:nvSpPr>
        <p:spPr bwMode="auto">
          <a:xfrm>
            <a:off x="1619672" y="3356992"/>
            <a:ext cx="6264695" cy="504056"/>
          </a:xfrm>
          <a:prstGeom prst="flowChartAlternateProcess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ru-RU" b="1" dirty="0" smtClean="0">
              <a:solidFill>
                <a:srgbClr val="0033CC"/>
              </a:solidFill>
            </a:endParaRPr>
          </a:p>
          <a:p>
            <a:pPr eaLnBrk="1" hangingPunct="1"/>
            <a:r>
              <a:rPr kumimoji="1" lang="ru-RU" b="1" dirty="0" smtClean="0">
                <a:solidFill>
                  <a:schemeClr val="bg1"/>
                </a:solidFill>
              </a:rPr>
              <a:t>РАЗВИТИЕ СОЦИАЛЬНОЙ И КУЛЬТУРНОЙ СФЕРЫ </a:t>
            </a:r>
          </a:p>
          <a:p>
            <a:pPr eaLnBrk="1" hangingPunct="1"/>
            <a:endParaRPr kumimoji="1" lang="ru-RU" dirty="0"/>
          </a:p>
        </p:txBody>
      </p:sp>
      <p:sp>
        <p:nvSpPr>
          <p:cNvPr id="20487" name="AutoShape 12"/>
          <p:cNvSpPr>
            <a:spLocks noChangeArrowheads="1"/>
          </p:cNvSpPr>
          <p:nvPr/>
        </p:nvSpPr>
        <p:spPr bwMode="auto">
          <a:xfrm>
            <a:off x="1500188" y="1556792"/>
            <a:ext cx="7392292" cy="706958"/>
          </a:xfrm>
          <a:prstGeom prst="flowChartAlternateProcess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kumimoji="1" lang="ru-RU" b="1" dirty="0" smtClean="0">
                <a:solidFill>
                  <a:schemeClr val="bg1"/>
                </a:solidFill>
              </a:rPr>
              <a:t>ОБЕСПЕЧЕНИЕ УСТОЙЧИВОГО ФУНКЦИОНИРОВАНИЯ И РАЗВИТИЯ</a:t>
            </a:r>
          </a:p>
          <a:p>
            <a:pPr eaLnBrk="1" hangingPunct="1"/>
            <a:r>
              <a:rPr kumimoji="1" lang="ru-RU" b="1" dirty="0" smtClean="0">
                <a:solidFill>
                  <a:schemeClr val="bg1"/>
                </a:solidFill>
              </a:rPr>
              <a:t> КОММУНАЛЬНОЙ И ИНЖЕНЕРНОЙ ИНФРАСТРУКТУРЫ</a:t>
            </a:r>
            <a:r>
              <a:rPr kumimoji="1" lang="ru-RU" dirty="0" smtClean="0">
                <a:solidFill>
                  <a:schemeClr val="bg1"/>
                </a:solidFill>
              </a:rPr>
              <a:t> </a:t>
            </a:r>
            <a:endParaRPr kumimoji="1" lang="ru-RU" dirty="0">
              <a:solidFill>
                <a:schemeClr val="bg1"/>
              </a:solidFill>
            </a:endParaRPr>
          </a:p>
        </p:txBody>
      </p:sp>
      <p:sp>
        <p:nvSpPr>
          <p:cNvPr id="20488" name="AutoShape 13"/>
          <p:cNvSpPr>
            <a:spLocks noChangeArrowheads="1"/>
          </p:cNvSpPr>
          <p:nvPr/>
        </p:nvSpPr>
        <p:spPr bwMode="auto">
          <a:xfrm>
            <a:off x="1547664" y="4077072"/>
            <a:ext cx="5544616" cy="504056"/>
          </a:xfrm>
          <a:prstGeom prst="flowChartAlternateProcess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ru-RU" b="1" dirty="0" smtClean="0">
              <a:solidFill>
                <a:srgbClr val="0033CC"/>
              </a:solidFill>
            </a:endParaRPr>
          </a:p>
          <a:p>
            <a:pPr eaLnBrk="1" hangingPunct="1"/>
            <a:r>
              <a:rPr kumimoji="1" lang="ru-RU" b="1" dirty="0" smtClean="0">
                <a:solidFill>
                  <a:schemeClr val="bg1"/>
                </a:solidFill>
              </a:rPr>
              <a:t>ФОРМИРОВАНИЕ СОВРЕМЕННОЙ ГОРОДСКОЙ СРЕДЫ</a:t>
            </a:r>
          </a:p>
          <a:p>
            <a:pPr eaLnBrk="1" hangingPunct="1"/>
            <a:endParaRPr kumimoji="1" lang="ru-RU" dirty="0"/>
          </a:p>
        </p:txBody>
      </p:sp>
      <p:sp>
        <p:nvSpPr>
          <p:cNvPr id="20489" name="AutoShape 32"/>
          <p:cNvSpPr>
            <a:spLocks noChangeArrowheads="1"/>
          </p:cNvSpPr>
          <p:nvPr/>
        </p:nvSpPr>
        <p:spPr bwMode="auto">
          <a:xfrm>
            <a:off x="6948264" y="4653136"/>
            <a:ext cx="2016224" cy="2088579"/>
          </a:xfrm>
          <a:prstGeom prst="foldedCorner">
            <a:avLst>
              <a:gd name="adj" fmla="val 12500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ВСЕГО </a:t>
            </a:r>
          </a:p>
          <a:p>
            <a:pPr algn="ctr"/>
            <a:r>
              <a:rPr kumimoji="1"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ПРОГРАММНЫЕ</a:t>
            </a:r>
          </a:p>
          <a:p>
            <a:pPr algn="ctr"/>
            <a:r>
              <a:rPr kumimoji="1"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РАСХОДЫ</a:t>
            </a:r>
          </a:p>
          <a:p>
            <a:pPr algn="ctr"/>
            <a:r>
              <a:rPr kumimoji="1"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115,4</a:t>
            </a:r>
            <a:r>
              <a:rPr kumimoji="1"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kumimoji="1" lang="ru-RU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МЛН.РУБ.</a:t>
            </a:r>
          </a:p>
          <a:p>
            <a:pPr algn="ctr"/>
            <a:r>
              <a:rPr kumimoji="1"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96,5</a:t>
            </a:r>
            <a:r>
              <a:rPr kumimoji="1"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%</a:t>
            </a:r>
            <a:endParaRPr kumimoji="1" lang="ru-RU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490" name="Text Box 27"/>
          <p:cNvSpPr txBox="1">
            <a:spLocks noChangeArrowheads="1"/>
          </p:cNvSpPr>
          <p:nvPr/>
        </p:nvSpPr>
        <p:spPr bwMode="auto">
          <a:xfrm>
            <a:off x="323528" y="2564904"/>
            <a:ext cx="90073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Arial Black" pitchFamily="34" charset="0"/>
              </a:rPr>
              <a:t>22,0</a:t>
            </a:r>
            <a:endParaRPr lang="ru-RU" sz="1400" b="1" dirty="0">
              <a:latin typeface="Arial Black" pitchFamily="34" charset="0"/>
            </a:endParaRPr>
          </a:p>
        </p:txBody>
      </p:sp>
      <p:sp>
        <p:nvSpPr>
          <p:cNvPr id="20491" name="Text Box 28"/>
          <p:cNvSpPr txBox="1">
            <a:spLocks noChangeArrowheads="1"/>
          </p:cNvSpPr>
          <p:nvPr/>
        </p:nvSpPr>
        <p:spPr bwMode="auto">
          <a:xfrm>
            <a:off x="251520" y="126876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Млн. руб.</a:t>
            </a:r>
          </a:p>
        </p:txBody>
      </p:sp>
      <p:sp>
        <p:nvSpPr>
          <p:cNvPr id="20492" name="Text Box 29"/>
          <p:cNvSpPr txBox="1">
            <a:spLocks noChangeArrowheads="1"/>
          </p:cNvSpPr>
          <p:nvPr/>
        </p:nvSpPr>
        <p:spPr bwMode="auto">
          <a:xfrm>
            <a:off x="467545" y="5517232"/>
            <a:ext cx="79208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 Black" pitchFamily="34" charset="0"/>
              </a:rPr>
              <a:t>1,6</a:t>
            </a:r>
            <a:r>
              <a:rPr lang="ru-RU" b="1" dirty="0" smtClean="0"/>
              <a:t> </a:t>
            </a:r>
            <a:endParaRPr lang="ru-RU" sz="1400" b="1" dirty="0"/>
          </a:p>
        </p:txBody>
      </p:sp>
      <p:sp>
        <p:nvSpPr>
          <p:cNvPr id="20493" name="Text Box 30"/>
          <p:cNvSpPr txBox="1">
            <a:spLocks noChangeArrowheads="1"/>
          </p:cNvSpPr>
          <p:nvPr/>
        </p:nvSpPr>
        <p:spPr bwMode="auto">
          <a:xfrm>
            <a:off x="500063" y="6237313"/>
            <a:ext cx="759569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 Black" pitchFamily="34" charset="0"/>
              </a:rPr>
              <a:t>0,5</a:t>
            </a:r>
            <a:r>
              <a:rPr lang="ru-RU" b="1" dirty="0" smtClean="0">
                <a:latin typeface="Arial Black" pitchFamily="34" charset="0"/>
              </a:rPr>
              <a:t> </a:t>
            </a:r>
            <a:endParaRPr lang="ru-RU" sz="1400" b="1" dirty="0">
              <a:latin typeface="Arial Black" pitchFamily="34" charset="0"/>
            </a:endParaRPr>
          </a:p>
        </p:txBody>
      </p:sp>
      <p:sp>
        <p:nvSpPr>
          <p:cNvPr id="20494" name="Text Box 31"/>
          <p:cNvSpPr txBox="1">
            <a:spLocks noChangeArrowheads="1"/>
          </p:cNvSpPr>
          <p:nvPr/>
        </p:nvSpPr>
        <p:spPr bwMode="auto">
          <a:xfrm>
            <a:off x="323528" y="3356992"/>
            <a:ext cx="90187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 Black" pitchFamily="34" charset="0"/>
              </a:rPr>
              <a:t>21,5</a:t>
            </a:r>
            <a:endParaRPr lang="ru-RU" sz="1400" b="1" dirty="0">
              <a:latin typeface="Arial Black" pitchFamily="34" charset="0"/>
            </a:endParaRPr>
          </a:p>
        </p:txBody>
      </p:sp>
      <p:sp>
        <p:nvSpPr>
          <p:cNvPr id="20495" name="Text Box 32"/>
          <p:cNvSpPr txBox="1">
            <a:spLocks noChangeArrowheads="1"/>
          </p:cNvSpPr>
          <p:nvPr/>
        </p:nvSpPr>
        <p:spPr bwMode="auto">
          <a:xfrm>
            <a:off x="361107" y="1628800"/>
            <a:ext cx="8985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 Black" pitchFamily="34" charset="0"/>
              </a:rPr>
              <a:t>52,6</a:t>
            </a:r>
            <a:endParaRPr lang="ru-RU" sz="1400" b="1" dirty="0">
              <a:latin typeface="Arial Black" pitchFamily="34" charset="0"/>
            </a:endParaRPr>
          </a:p>
        </p:txBody>
      </p:sp>
      <p:sp>
        <p:nvSpPr>
          <p:cNvPr id="20496" name="Text Box 33"/>
          <p:cNvSpPr txBox="1">
            <a:spLocks noChangeArrowheads="1"/>
          </p:cNvSpPr>
          <p:nvPr/>
        </p:nvSpPr>
        <p:spPr bwMode="auto">
          <a:xfrm>
            <a:off x="323528" y="4077072"/>
            <a:ext cx="93218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 Black" pitchFamily="34" charset="0"/>
              </a:rPr>
              <a:t>12,5</a:t>
            </a:r>
            <a:endParaRPr lang="ru-RU" sz="1400" b="1" dirty="0"/>
          </a:p>
        </p:txBody>
      </p:sp>
      <p:sp>
        <p:nvSpPr>
          <p:cNvPr id="20497" name="AutoShape 9"/>
          <p:cNvSpPr>
            <a:spLocks noChangeArrowheads="1"/>
          </p:cNvSpPr>
          <p:nvPr/>
        </p:nvSpPr>
        <p:spPr bwMode="auto">
          <a:xfrm>
            <a:off x="1547664" y="4797153"/>
            <a:ext cx="4752528" cy="504056"/>
          </a:xfrm>
          <a:prstGeom prst="flowChartAlternateProcess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kumimoji="1" lang="ru-RU" b="1" dirty="0" smtClean="0">
                <a:solidFill>
                  <a:schemeClr val="bg1"/>
                </a:solidFill>
              </a:rPr>
              <a:t>ОБЕСПЕЧЕНИЕ КАЧЕСТВЕННЫМ ЖИЛЬЕМ </a:t>
            </a:r>
          </a:p>
          <a:p>
            <a:pPr eaLnBrk="1" hangingPunct="1"/>
            <a:r>
              <a:rPr kumimoji="1" lang="ru-RU" sz="1600" b="1" dirty="0" smtClean="0">
                <a:solidFill>
                  <a:schemeClr val="bg1"/>
                </a:solidFill>
                <a:latin typeface="Albertus Extra Bold" pitchFamily="34" charset="0"/>
              </a:rPr>
              <a:t>ГРАЖДАН</a:t>
            </a:r>
            <a:endParaRPr kumimoji="1" lang="ru-RU" sz="1600" b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20498" name="Text Box 29"/>
          <p:cNvSpPr txBox="1">
            <a:spLocks noChangeArrowheads="1"/>
          </p:cNvSpPr>
          <p:nvPr/>
        </p:nvSpPr>
        <p:spPr bwMode="auto">
          <a:xfrm>
            <a:off x="467545" y="4797153"/>
            <a:ext cx="79208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Arial Black" pitchFamily="34" charset="0"/>
              </a:rPr>
              <a:t>4,7</a:t>
            </a:r>
            <a:endParaRPr lang="ru-RU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ерб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"/>
            <a:ext cx="9143999" cy="6857998"/>
          </a:xfrm>
          <a:prstGeom prst="rect">
            <a:avLst/>
          </a:prstGeom>
        </p:spPr>
      </p:pic>
      <p:sp>
        <p:nvSpPr>
          <p:cNvPr id="76804" name="Rectangle 9"/>
          <p:cNvSpPr>
            <a:spLocks noChangeArrowheads="1"/>
          </p:cNvSpPr>
          <p:nvPr/>
        </p:nvSpPr>
        <p:spPr bwMode="auto">
          <a:xfrm>
            <a:off x="251520" y="1340768"/>
            <a:ext cx="8713788" cy="576064"/>
          </a:xfrm>
          <a:prstGeom prst="rect">
            <a:avLst/>
          </a:prstGeom>
          <a:solidFill>
            <a:srgbClr val="C86664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kumimoji="1" lang="ru-RU" sz="2000" b="1" i="1" u="sng" dirty="0" smtClean="0">
                <a:solidFill>
                  <a:schemeClr val="bg1"/>
                </a:solidFill>
              </a:rPr>
              <a:t>Подпрограмма «Трудовая адаптация подростков и молодежи»</a:t>
            </a:r>
          </a:p>
          <a:p>
            <a:pPr eaLnBrk="1" hangingPunct="1">
              <a:defRPr/>
            </a:pPr>
            <a:r>
              <a:rPr kumimoji="1" lang="ru-RU" sz="2400" b="1" i="1" dirty="0" smtClean="0">
                <a:solidFill>
                  <a:schemeClr val="bg1"/>
                </a:solidFill>
              </a:rPr>
              <a:t>						              803,9 тыс.руб. </a:t>
            </a:r>
          </a:p>
        </p:txBody>
      </p:sp>
      <p:sp>
        <p:nvSpPr>
          <p:cNvPr id="76808" name="Rectangle 2"/>
          <p:cNvSpPr>
            <a:spLocks noChangeArrowheads="1"/>
          </p:cNvSpPr>
          <p:nvPr/>
        </p:nvSpPr>
        <p:spPr bwMode="auto">
          <a:xfrm>
            <a:off x="251520" y="188640"/>
            <a:ext cx="8640960" cy="1008112"/>
          </a:xfrm>
          <a:prstGeom prst="rect">
            <a:avLst/>
          </a:prstGeom>
          <a:solidFill>
            <a:srgbClr val="88180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ru-RU" sz="2400" b="1" i="1" u="sng" dirty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sz="2400" b="1" i="1" u="sng" dirty="0">
                <a:solidFill>
                  <a:srgbClr val="0033CC"/>
                </a:solidFill>
                <a:latin typeface="Times New Roman" pitchFamily="18" charset="0"/>
              </a:rPr>
            </a:br>
            <a:endParaRPr lang="ru-RU" sz="2400" b="1" i="1" u="sng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400" b="1" i="1" u="sng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400" b="1" i="1" u="sng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400" b="1" i="1" u="sng" dirty="0" smtClean="0">
              <a:solidFill>
                <a:srgbClr val="8818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kumimoji="1" lang="ru-RU" sz="2000" b="1" i="1" u="sng" dirty="0" smtClean="0">
                <a:solidFill>
                  <a:schemeClr val="bg1"/>
                </a:solidFill>
                <a:latin typeface="+mj-lt"/>
              </a:rPr>
              <a:t>Муниципальная программа «Развитие социальной и культурной сферы» </a:t>
            </a:r>
            <a:r>
              <a:rPr kumimoji="1" lang="ru-RU" sz="2000" b="1" i="1" dirty="0" smtClean="0">
                <a:solidFill>
                  <a:schemeClr val="bg1"/>
                </a:solidFill>
                <a:latin typeface="+mj-lt"/>
              </a:rPr>
              <a:t>на 2021 год                                                                                    </a:t>
            </a:r>
          </a:p>
          <a:p>
            <a:pPr eaLnBrk="1" hangingPunct="1">
              <a:defRPr/>
            </a:pPr>
            <a:r>
              <a:rPr kumimoji="1" lang="ru-RU" sz="2000" b="1" i="1" dirty="0" smtClean="0">
                <a:solidFill>
                  <a:schemeClr val="bg1"/>
                </a:solidFill>
                <a:latin typeface="+mj-lt"/>
              </a:rPr>
              <a:t>                                                                                                                 </a:t>
            </a:r>
            <a:r>
              <a:rPr kumimoji="1" lang="ru-RU" sz="2400" b="1" i="1" u="sng" dirty="0" smtClean="0">
                <a:solidFill>
                  <a:schemeClr val="bg1"/>
                </a:solidFill>
                <a:latin typeface="+mj-lt"/>
              </a:rPr>
              <a:t>21,5 </a:t>
            </a:r>
            <a:r>
              <a:rPr kumimoji="1" lang="ru-RU" sz="2400" b="1" i="1" u="sng" dirty="0">
                <a:solidFill>
                  <a:schemeClr val="bg1"/>
                </a:solidFill>
                <a:latin typeface="+mj-lt"/>
              </a:rPr>
              <a:t>млн. руб.</a:t>
            </a:r>
            <a:endParaRPr kumimoji="1" lang="ru-RU" sz="3200" b="1" i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899592" y="1988840"/>
            <a:ext cx="6984776" cy="12772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6001A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1400" dirty="0">
                <a:solidFill>
                  <a:srgbClr val="A50021"/>
                </a:solidFill>
              </a:rPr>
              <a:t> </a:t>
            </a:r>
            <a:r>
              <a:rPr lang="ru-RU" sz="1400" b="1" dirty="0" smtClean="0">
                <a:solidFill>
                  <a:srgbClr val="A50021"/>
                </a:solidFill>
              </a:rPr>
              <a:t>организация 115 рабочих мест в летнее время:</a:t>
            </a:r>
          </a:p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A50021"/>
                </a:solidFill>
              </a:rPr>
              <a:t>	          30 рабочих мест на базе спорткомплекса</a:t>
            </a:r>
          </a:p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A50021"/>
                </a:solidFill>
              </a:rPr>
              <a:t>	          85 рабочих мест на базе культурно–</a:t>
            </a:r>
            <a:r>
              <a:rPr lang="ru-RU" sz="1400" b="1" dirty="0" err="1" smtClean="0">
                <a:solidFill>
                  <a:srgbClr val="A50021"/>
                </a:solidFill>
              </a:rPr>
              <a:t>досугового</a:t>
            </a:r>
            <a:r>
              <a:rPr lang="ru-RU" sz="1400" b="1" dirty="0" smtClean="0">
                <a:solidFill>
                  <a:srgbClr val="A50021"/>
                </a:solidFill>
              </a:rPr>
              <a:t> центра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A50021"/>
                </a:solidFill>
              </a:rPr>
              <a:t> мероприятия по реализации проекта «Губернаторский молодежный трудовой отряд»</a:t>
            </a:r>
            <a:endParaRPr lang="ru-RU" sz="1400" b="1" dirty="0">
              <a:solidFill>
                <a:srgbClr val="A5002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9512" y="3429000"/>
            <a:ext cx="8713788" cy="504056"/>
          </a:xfrm>
          <a:prstGeom prst="rect">
            <a:avLst/>
          </a:prstGeom>
          <a:solidFill>
            <a:srgbClr val="C86664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kumimoji="1" lang="ru-RU" b="1" i="1" u="sng" dirty="0" smtClean="0">
                <a:solidFill>
                  <a:schemeClr val="bg1"/>
                </a:solidFill>
              </a:rPr>
              <a:t>Подпрограмма «Развитие физической культуры и спорта» </a:t>
            </a:r>
            <a:endParaRPr kumimoji="1" lang="ru-RU" sz="2000" b="1" i="1" u="sng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kumimoji="1" lang="ru-RU" sz="2000" b="1" i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20,7 млн.руб.</a:t>
            </a:r>
            <a:endParaRPr kumimoji="1"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2245"/>
          <a:stretch>
            <a:fillRect/>
          </a:stretch>
        </p:blipFill>
        <p:spPr>
          <a:xfrm>
            <a:off x="6047656" y="4219110"/>
            <a:ext cx="3096344" cy="263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54f0514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21088"/>
            <a:ext cx="3848859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9-08-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221088"/>
            <a:ext cx="387592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79512" y="4005064"/>
            <a:ext cx="871296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6001A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A50021"/>
                </a:solidFill>
              </a:rPr>
              <a:t>На финансовое обеспечение муниципального задания   20,4 млн.руб.</a:t>
            </a:r>
            <a:endParaRPr lang="ru-RU" sz="14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ерб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2"/>
            <a:ext cx="9143999" cy="6857998"/>
          </a:xfrm>
          <a:prstGeom prst="rect">
            <a:avLst/>
          </a:prstGeom>
        </p:spPr>
      </p:pic>
      <p:sp>
        <p:nvSpPr>
          <p:cNvPr id="76804" name="Rectangle 9"/>
          <p:cNvSpPr>
            <a:spLocks noChangeArrowheads="1"/>
          </p:cNvSpPr>
          <p:nvPr/>
        </p:nvSpPr>
        <p:spPr bwMode="auto">
          <a:xfrm>
            <a:off x="179512" y="1268761"/>
            <a:ext cx="8713788" cy="432047"/>
          </a:xfrm>
          <a:prstGeom prst="rect">
            <a:avLst/>
          </a:prstGeom>
          <a:solidFill>
            <a:srgbClr val="88180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1" lang="ru-RU" b="1" i="1" dirty="0" smtClean="0">
                <a:solidFill>
                  <a:schemeClr val="bg1"/>
                </a:solidFill>
              </a:rPr>
              <a:t>Подпрограмма «Благоустройство» –  </a:t>
            </a:r>
            <a:r>
              <a:rPr kumimoji="1" lang="ru-RU" b="1" i="1" dirty="0" smtClean="0">
                <a:solidFill>
                  <a:schemeClr val="bg1"/>
                </a:solidFill>
                <a:latin typeface="Arial Black" pitchFamily="34" charset="0"/>
              </a:rPr>
              <a:t>40,6</a:t>
            </a:r>
            <a:r>
              <a:rPr kumimoji="1" lang="ru-RU" b="1" i="1" dirty="0" smtClean="0">
                <a:solidFill>
                  <a:schemeClr val="bg1"/>
                </a:solidFill>
              </a:rPr>
              <a:t> </a:t>
            </a:r>
            <a:r>
              <a:rPr kumimoji="1" lang="ru-RU" b="1" i="1" dirty="0">
                <a:solidFill>
                  <a:schemeClr val="bg1"/>
                </a:solidFill>
              </a:rPr>
              <a:t>млн. </a:t>
            </a:r>
            <a:r>
              <a:rPr kumimoji="1" lang="ru-RU" b="1" i="1" dirty="0" smtClean="0">
                <a:solidFill>
                  <a:schemeClr val="bg1"/>
                </a:solidFill>
              </a:rPr>
              <a:t>руб. </a:t>
            </a:r>
            <a:endParaRPr kumimoji="1" lang="ru-RU" b="1" i="1" u="sng" dirty="0">
              <a:solidFill>
                <a:schemeClr val="bg1"/>
              </a:solidFill>
            </a:endParaRPr>
          </a:p>
        </p:txBody>
      </p:sp>
      <p:sp>
        <p:nvSpPr>
          <p:cNvPr id="76808" name="Rectangle 2"/>
          <p:cNvSpPr>
            <a:spLocks noChangeArrowheads="1"/>
          </p:cNvSpPr>
          <p:nvPr/>
        </p:nvSpPr>
        <p:spPr bwMode="auto">
          <a:xfrm>
            <a:off x="107504" y="116632"/>
            <a:ext cx="8856984" cy="1008112"/>
          </a:xfrm>
          <a:prstGeom prst="rect">
            <a:avLst/>
          </a:prstGeom>
          <a:solidFill>
            <a:srgbClr val="88180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b"/>
          <a:lstStyle/>
          <a:p>
            <a:pPr algn="r">
              <a:defRPr/>
            </a:pPr>
            <a:r>
              <a:rPr lang="ru-RU" sz="2000" b="1" i="1" u="sng" dirty="0" smtClean="0">
                <a:solidFill>
                  <a:schemeClr val="bg1"/>
                </a:solidFill>
              </a:rPr>
              <a:t>Муниципальная программа </a:t>
            </a:r>
            <a:r>
              <a:rPr lang="ru-RU" sz="2000" b="1" i="1" dirty="0" smtClean="0">
                <a:solidFill>
                  <a:schemeClr val="bg1"/>
                </a:solidFill>
              </a:rPr>
              <a:t>«</a:t>
            </a:r>
            <a:r>
              <a:rPr kumimoji="1" lang="ru-RU" sz="2000" b="1" i="1" dirty="0" smtClean="0">
                <a:solidFill>
                  <a:schemeClr val="bg1"/>
                </a:solidFill>
              </a:rPr>
              <a:t>Обеспечение устойчивого функционирования и развития коммунальной и инженерной инфраструктуры» </a:t>
            </a:r>
            <a:r>
              <a:rPr kumimoji="1" lang="en-US" sz="2000" b="1" i="1" dirty="0" smtClean="0">
                <a:solidFill>
                  <a:schemeClr val="bg1"/>
                </a:solidFill>
              </a:rPr>
              <a:t> </a:t>
            </a:r>
            <a:r>
              <a:rPr kumimoji="1" lang="ru-RU" sz="2000" b="1" i="1" dirty="0" smtClean="0">
                <a:solidFill>
                  <a:schemeClr val="bg1"/>
                </a:solidFill>
              </a:rPr>
              <a:t>на 2021 </a:t>
            </a:r>
            <a:r>
              <a:rPr kumimoji="1" lang="ru-RU" sz="2000" b="1" i="1" dirty="0" smtClean="0">
                <a:solidFill>
                  <a:schemeClr val="bg1"/>
                </a:solidFill>
              </a:rPr>
              <a:t>год</a:t>
            </a:r>
            <a:r>
              <a:rPr kumimoji="1" lang="en-US" sz="2000" b="1" i="1" dirty="0" smtClean="0">
                <a:solidFill>
                  <a:schemeClr val="bg1"/>
                </a:solidFill>
              </a:rPr>
              <a:t>                        </a:t>
            </a:r>
            <a:r>
              <a:rPr kumimoji="1" lang="ru-RU" sz="2000" b="1" i="1" dirty="0" smtClean="0">
                <a:solidFill>
                  <a:schemeClr val="bg1"/>
                </a:solidFill>
              </a:rPr>
              <a:t>                         </a:t>
            </a:r>
            <a:r>
              <a:rPr kumimoji="1" lang="en-US" sz="2000" b="1" i="1" dirty="0" smtClean="0">
                <a:solidFill>
                  <a:schemeClr val="bg1"/>
                </a:solidFill>
              </a:rPr>
              <a:t>                     </a:t>
            </a:r>
            <a:r>
              <a:rPr kumimoji="1" lang="ru-RU" sz="2400" b="1" i="1" u="sng" dirty="0" smtClean="0">
                <a:solidFill>
                  <a:schemeClr val="bg1"/>
                </a:solidFill>
                <a:latin typeface="Arial Black" pitchFamily="34" charset="0"/>
              </a:rPr>
              <a:t>52,6</a:t>
            </a:r>
            <a:r>
              <a:rPr kumimoji="1" lang="ru-RU" sz="2400" b="1" i="1" u="sng" dirty="0" smtClean="0">
                <a:solidFill>
                  <a:schemeClr val="bg1"/>
                </a:solidFill>
              </a:rPr>
              <a:t> млн. руб.</a:t>
            </a:r>
            <a:endParaRPr kumimoji="1" lang="ru-RU" sz="2400" b="1" i="1" u="sng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санубор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2205186" cy="1438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озеле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1287" y="1772816"/>
            <a:ext cx="226271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тб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772816"/>
            <a:ext cx="242956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улично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1772816"/>
            <a:ext cx="2347144" cy="147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ливнев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3140968"/>
            <a:ext cx="2483768" cy="150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праздичное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3140968"/>
            <a:ext cx="252028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захор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0152" y="3140968"/>
            <a:ext cx="2520280" cy="1456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899592" y="2852936"/>
            <a:ext cx="2448272" cy="276999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Вывоз мусора 15,1 млн.руб</a:t>
            </a:r>
            <a:r>
              <a:rPr lang="ru-RU" sz="1200" b="1" dirty="0" smtClean="0">
                <a:solidFill>
                  <a:srgbClr val="FFFF00"/>
                </a:solidFill>
              </a:rPr>
              <a:t>. </a:t>
            </a:r>
            <a:endParaRPr lang="ru-RU" sz="12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4008" y="2852936"/>
            <a:ext cx="2088232" cy="276999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Освещение 10,4 млн.руб.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8264" y="2852936"/>
            <a:ext cx="1944216" cy="276999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Озеленение 10,1 млн.руб.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4365104"/>
            <a:ext cx="2304256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Содержание ливневой канализации 1,8 млн.руб.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864" y="4293096"/>
            <a:ext cx="2376264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Благоустройство </a:t>
            </a:r>
            <a:r>
              <a:rPr lang="ru-RU" sz="1200" b="1" dirty="0" smtClean="0">
                <a:solidFill>
                  <a:schemeClr val="bg1"/>
                </a:solidFill>
              </a:rPr>
              <a:t>города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2,0 млн.руб.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2160" y="4293096"/>
            <a:ext cx="2376264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Содержание кладбищ 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901,2 тыс.руб.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 descr="Безымянный.png"/>
          <p:cNvPicPr>
            <a:picLocks noChangeAspect="1"/>
          </p:cNvPicPr>
          <p:nvPr/>
        </p:nvPicPr>
        <p:blipFill>
          <a:blip r:embed="rId10" cstate="print"/>
          <a:srcRect t="10333" b="12167"/>
          <a:stretch>
            <a:fillRect/>
          </a:stretch>
        </p:blipFill>
        <p:spPr>
          <a:xfrm>
            <a:off x="1547664" y="4941168"/>
            <a:ext cx="2880320" cy="167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1619672" y="6309321"/>
            <a:ext cx="2664296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Обслуживание </a:t>
            </a:r>
            <a:r>
              <a:rPr lang="ru-RU" sz="1200" b="1" dirty="0" smtClean="0">
                <a:solidFill>
                  <a:schemeClr val="bg1"/>
                </a:solidFill>
              </a:rPr>
              <a:t>колодцев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148,1 тыс.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руб</a:t>
            </a:r>
            <a:r>
              <a:rPr lang="ru-RU" sz="12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6" name="Рисунок 25" descr="8790cb559f524cecbfd7c3c2af171a39.jpg"/>
          <p:cNvPicPr>
            <a:picLocks noChangeAspect="1"/>
          </p:cNvPicPr>
          <p:nvPr/>
        </p:nvPicPr>
        <p:blipFill>
          <a:blip r:embed="rId11" cstate="print"/>
          <a:srcRect r="3846" b="4231"/>
          <a:stretch>
            <a:fillRect/>
          </a:stretch>
        </p:blipFill>
        <p:spPr>
          <a:xfrm>
            <a:off x="4644008" y="4869160"/>
            <a:ext cx="2808312" cy="1756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4716016" y="6237312"/>
            <a:ext cx="2664296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Борьба с борщевиком 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66,5 тыс.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руб</a:t>
            </a:r>
            <a:r>
              <a:rPr lang="ru-RU" sz="1200" b="1" dirty="0" smtClean="0">
                <a:solidFill>
                  <a:schemeClr val="bg1"/>
                </a:solidFill>
              </a:rPr>
              <a:t>.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ерб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3999" cy="6857998"/>
          </a:xfrm>
          <a:prstGeom prst="rect">
            <a:avLst/>
          </a:prstGeom>
          <a:ln>
            <a:solidFill>
              <a:srgbClr val="881802"/>
            </a:solidFill>
          </a:ln>
        </p:spPr>
      </p:pic>
      <p:sp>
        <p:nvSpPr>
          <p:cNvPr id="76808" name="Rectangle 2"/>
          <p:cNvSpPr>
            <a:spLocks noChangeArrowheads="1"/>
          </p:cNvSpPr>
          <p:nvPr/>
        </p:nvSpPr>
        <p:spPr bwMode="auto">
          <a:xfrm>
            <a:off x="107504" y="116632"/>
            <a:ext cx="8856984" cy="1152128"/>
          </a:xfrm>
          <a:prstGeom prst="rect">
            <a:avLst/>
          </a:prstGeom>
          <a:solidFill>
            <a:srgbClr val="C86664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b"/>
          <a:lstStyle/>
          <a:p>
            <a:pPr algn="r" eaLnBrk="1" hangingPunct="1">
              <a:defRPr/>
            </a:pPr>
            <a:r>
              <a:rPr lang="ru-RU" sz="2400" b="1" i="1" u="sng" dirty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sz="2400" b="1" i="1" u="sng" dirty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2000" b="1" i="1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Муниципальная программа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«</a:t>
            </a:r>
            <a:r>
              <a:rPr kumimoji="1" lang="ru-RU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Обеспечение устойчивого функционирования </a:t>
            </a:r>
            <a:br>
              <a:rPr kumimoji="1" lang="ru-RU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kumimoji="1" lang="ru-RU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развития коммунальной и инженерной </a:t>
            </a:r>
            <a:r>
              <a:rPr kumimoji="1" lang="ru-RU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инфраструктуры»  на 2021 год</a:t>
            </a:r>
            <a:r>
              <a:rPr kumimoji="1" lang="en-US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              </a:t>
            </a:r>
            <a:r>
              <a:rPr kumimoji="1" lang="ru-RU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</a:t>
            </a:r>
            <a:r>
              <a:rPr kumimoji="1" lang="en-US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</a:t>
            </a:r>
            <a:r>
              <a:rPr kumimoji="1" lang="ru-RU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</a:t>
            </a:r>
            <a:r>
              <a:rPr kumimoji="1" lang="ru-RU" sz="2400" b="1" i="1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52,6 </a:t>
            </a:r>
            <a:r>
              <a:rPr kumimoji="1" lang="ru-RU" sz="2400" b="1" i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млн. руб.</a:t>
            </a:r>
            <a:endParaRPr kumimoji="1" lang="ru-RU" sz="3200" b="1" i="1" u="sng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1556792"/>
            <a:ext cx="8713788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81802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kumimoji="1" lang="ru-RU" sz="2800" b="1" i="1" dirty="0" smtClean="0">
                <a:solidFill>
                  <a:srgbClr val="881802"/>
                </a:solidFill>
              </a:rPr>
              <a:t>П</a:t>
            </a:r>
            <a:r>
              <a:rPr kumimoji="1" lang="ru-RU" sz="2000" b="1" i="1" dirty="0" smtClean="0">
                <a:solidFill>
                  <a:srgbClr val="881802"/>
                </a:solidFill>
              </a:rPr>
              <a:t>одпрограмма «Развитие </a:t>
            </a:r>
            <a:r>
              <a:rPr kumimoji="1" lang="ru-RU" sz="2000" b="1" i="1" dirty="0">
                <a:solidFill>
                  <a:srgbClr val="881802"/>
                </a:solidFill>
              </a:rPr>
              <a:t>инженерной </a:t>
            </a:r>
            <a:r>
              <a:rPr kumimoji="1" lang="ru-RU" sz="2000" b="1" i="1" dirty="0" smtClean="0">
                <a:solidFill>
                  <a:srgbClr val="881802"/>
                </a:solidFill>
              </a:rPr>
              <a:t>инфраструктуры» </a:t>
            </a:r>
          </a:p>
          <a:p>
            <a:pPr eaLnBrk="1" hangingPunct="1">
              <a:defRPr/>
            </a:pPr>
            <a:r>
              <a:rPr kumimoji="1" lang="ru-RU" sz="2000" b="1" i="1" dirty="0" smtClean="0">
                <a:solidFill>
                  <a:srgbClr val="881802"/>
                </a:solidFill>
              </a:rPr>
              <a:t>                                                                                                                             </a:t>
            </a:r>
            <a:r>
              <a:rPr kumimoji="1" lang="ru-RU" sz="2400" b="1" i="1" dirty="0" smtClean="0">
                <a:solidFill>
                  <a:srgbClr val="881802"/>
                </a:solidFill>
              </a:rPr>
              <a:t>2,2</a:t>
            </a:r>
            <a:r>
              <a:rPr kumimoji="1" lang="ru-RU" sz="2000" b="1" i="1" dirty="0" smtClean="0">
                <a:solidFill>
                  <a:srgbClr val="881802"/>
                </a:solidFill>
              </a:rPr>
              <a:t>  </a:t>
            </a:r>
            <a:r>
              <a:rPr kumimoji="1" lang="ru-RU" b="1" i="1" dirty="0" smtClean="0">
                <a:solidFill>
                  <a:srgbClr val="881802"/>
                </a:solidFill>
              </a:rPr>
              <a:t>млн.руб.</a:t>
            </a:r>
            <a:endParaRPr kumimoji="1" lang="ru-RU" b="1" i="1" dirty="0">
              <a:solidFill>
                <a:srgbClr val="881802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771800" y="2276872"/>
            <a:ext cx="0" cy="288032"/>
          </a:xfrm>
          <a:prstGeom prst="straightConnector1">
            <a:avLst/>
          </a:prstGeom>
          <a:ln w="41275" cap="rnd">
            <a:solidFill>
              <a:srgbClr val="8818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156176" y="2276872"/>
            <a:ext cx="0" cy="288032"/>
          </a:xfrm>
          <a:prstGeom prst="straightConnector1">
            <a:avLst/>
          </a:prstGeom>
          <a:ln w="41275" cap="rnd">
            <a:solidFill>
              <a:srgbClr val="8818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truba-p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498137"/>
            <a:ext cx="3672408" cy="3359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Блок-схема: подготовка 10"/>
          <p:cNvSpPr/>
          <p:nvPr/>
        </p:nvSpPr>
        <p:spPr>
          <a:xfrm>
            <a:off x="1691680" y="2564904"/>
            <a:ext cx="2880320" cy="1440160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81802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ru-RU" sz="1400" b="1" dirty="0" smtClean="0">
                <a:solidFill>
                  <a:srgbClr val="881802"/>
                </a:solidFill>
              </a:rPr>
              <a:t>Актуализация схемы </a:t>
            </a:r>
            <a:r>
              <a:rPr lang="ru-RU" sz="1400" b="1" dirty="0" smtClean="0">
                <a:solidFill>
                  <a:srgbClr val="881802"/>
                </a:solidFill>
              </a:rPr>
              <a:t>теплоснабжен</a:t>
            </a:r>
            <a:r>
              <a:rPr lang="ru-RU" sz="1400" b="1" dirty="0" smtClean="0">
                <a:solidFill>
                  <a:srgbClr val="881802"/>
                </a:solidFill>
              </a:rPr>
              <a:t>и</a:t>
            </a:r>
            <a:r>
              <a:rPr lang="ru-RU" sz="1400" b="1" dirty="0" smtClean="0">
                <a:solidFill>
                  <a:srgbClr val="881802"/>
                </a:solidFill>
              </a:rPr>
              <a:t>я</a:t>
            </a:r>
            <a:r>
              <a:rPr lang="ru-RU" sz="1400" b="1" dirty="0" smtClean="0">
                <a:solidFill>
                  <a:srgbClr val="881802"/>
                </a:solidFill>
              </a:rPr>
              <a:t>, </a:t>
            </a:r>
            <a:r>
              <a:rPr lang="ru-RU" sz="1400" b="1" dirty="0" smtClean="0">
                <a:solidFill>
                  <a:srgbClr val="881802"/>
                </a:solidFill>
              </a:rPr>
              <a:t>500 тыс.руб.</a:t>
            </a:r>
            <a:endParaRPr lang="ru-RU" sz="1400" b="1" dirty="0">
              <a:solidFill>
                <a:srgbClr val="881802"/>
              </a:solidFill>
            </a:endParaRPr>
          </a:p>
        </p:txBody>
      </p:sp>
      <p:sp>
        <p:nvSpPr>
          <p:cNvPr id="15" name="Блок-схема: подготовка 14"/>
          <p:cNvSpPr/>
          <p:nvPr/>
        </p:nvSpPr>
        <p:spPr>
          <a:xfrm>
            <a:off x="4716016" y="2564904"/>
            <a:ext cx="2880320" cy="1440160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81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881802"/>
                </a:solidFill>
              </a:rPr>
              <a:t>Проектирование </a:t>
            </a:r>
            <a:r>
              <a:rPr lang="ru-RU" sz="1400" b="1" dirty="0" smtClean="0">
                <a:solidFill>
                  <a:srgbClr val="881802"/>
                </a:solidFill>
              </a:rPr>
              <a:t>газопроводных сетей в частном секторе города Бокситогорска, 164,3 тыс.руб.</a:t>
            </a:r>
            <a:endParaRPr lang="ru-RU" sz="1400" b="1" dirty="0">
              <a:solidFill>
                <a:srgbClr val="881802"/>
              </a:solidFill>
            </a:endParaRPr>
          </a:p>
        </p:txBody>
      </p:sp>
      <p:sp>
        <p:nvSpPr>
          <p:cNvPr id="17" name="Блок-схема: подготовка 16"/>
          <p:cNvSpPr/>
          <p:nvPr/>
        </p:nvSpPr>
        <p:spPr>
          <a:xfrm>
            <a:off x="6228184" y="4149080"/>
            <a:ext cx="2736304" cy="1440160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81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881802"/>
                </a:solidFill>
              </a:rPr>
              <a:t>Убытки бани, 1,4 млн.руб.</a:t>
            </a:r>
            <a:endParaRPr lang="ru-RU" sz="1400" b="1" dirty="0">
              <a:solidFill>
                <a:srgbClr val="881802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107504" y="4077072"/>
            <a:ext cx="2736304" cy="1440160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881802"/>
            </a:solidFill>
          </a:ln>
          <a:scene3d>
            <a:camera prst="orthographicFront">
              <a:rot lat="0" lon="10799977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ru-RU" sz="1400" b="1" dirty="0" smtClean="0">
                <a:solidFill>
                  <a:srgbClr val="881802"/>
                </a:solidFill>
              </a:rPr>
              <a:t>Техническое обслуживание наружных газораспределительных сетей, 97,4 тыс.руб.</a:t>
            </a:r>
            <a:endParaRPr lang="ru-RU" sz="1400" b="1" dirty="0">
              <a:solidFill>
                <a:srgbClr val="8818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116632"/>
            <a:ext cx="9288015" cy="6966010"/>
          </a:xfrm>
          <a:prstGeom prst="rect">
            <a:avLst/>
          </a:prstGeom>
        </p:spPr>
      </p:pic>
      <p:pic>
        <p:nvPicPr>
          <p:cNvPr id="14" name="Рисунок 13" descr="4988815.jpg"/>
          <p:cNvPicPr>
            <a:picLocks noChangeAspect="1"/>
          </p:cNvPicPr>
          <p:nvPr/>
        </p:nvPicPr>
        <p:blipFill>
          <a:blip r:embed="rId3" cstate="print"/>
          <a:srcRect l="13053"/>
          <a:stretch>
            <a:fillRect/>
          </a:stretch>
        </p:blipFill>
        <p:spPr>
          <a:xfrm>
            <a:off x="0" y="0"/>
            <a:ext cx="9356433" cy="717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79512" y="2492896"/>
            <a:ext cx="6696744" cy="432048"/>
          </a:xfrm>
          <a:prstGeom prst="rect">
            <a:avLst/>
          </a:prstGeom>
          <a:solidFill>
            <a:srgbClr val="C86664"/>
          </a:solidFill>
          <a:ln>
            <a:solidFill>
              <a:srgbClr val="DE4E7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0" bIns="0" anchor="ctr" anchorCtr="0">
            <a:no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реализация областных законов от 15.01.2018 г. </a:t>
            </a:r>
            <a:r>
              <a:rPr lang="ru-RU" sz="1400" b="1" dirty="0">
                <a:solidFill>
                  <a:schemeClr val="bg1"/>
                </a:solidFill>
              </a:rPr>
              <a:t>№ </a:t>
            </a:r>
            <a:r>
              <a:rPr lang="ru-RU" sz="1400" b="1" dirty="0" smtClean="0">
                <a:solidFill>
                  <a:schemeClr val="bg1"/>
                </a:solidFill>
              </a:rPr>
              <a:t>3-оз и  от 28.12.2018 г. № 147-оз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619672" y="2924944"/>
            <a:ext cx="288032" cy="432048"/>
          </a:xfrm>
          <a:prstGeom prst="downArrow">
            <a:avLst/>
          </a:prstGeom>
          <a:solidFill>
            <a:srgbClr val="C86664"/>
          </a:solidFill>
          <a:ln>
            <a:solidFill>
              <a:srgbClr val="DE4E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828" name="Rectangle 10"/>
          <p:cNvSpPr>
            <a:spLocks noGrp="1" noChangeArrowheads="1"/>
          </p:cNvSpPr>
          <p:nvPr>
            <p:ph idx="1"/>
          </p:nvPr>
        </p:nvSpPr>
        <p:spPr>
          <a:xfrm>
            <a:off x="107504" y="1484784"/>
            <a:ext cx="9036496" cy="791815"/>
          </a:xfrm>
          <a:solidFill>
            <a:srgbClr val="C86664"/>
          </a:solidFill>
          <a:ln>
            <a:solidFill>
              <a:srgbClr val="DE4E7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eaLnBrk="1" hangingPunct="1">
              <a:buNone/>
              <a:defRPr/>
            </a:pPr>
            <a:r>
              <a:rPr kumimoji="1" lang="ru-RU" sz="2600" b="1" i="1" u="sng" dirty="0" smtClean="0">
                <a:solidFill>
                  <a:schemeClr val="bg1"/>
                </a:solidFill>
              </a:rPr>
              <a:t>Подпрограмма «Развитие территорий Бокситогорского городского поселения»</a:t>
            </a:r>
            <a:r>
              <a:rPr kumimoji="1" lang="ru-RU" sz="2600" b="1" i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None/>
              <a:defRPr/>
            </a:pPr>
            <a:r>
              <a:rPr kumimoji="1" lang="ru-RU" sz="2800" b="1" i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2,8 млн. руб.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7504" y="116632"/>
            <a:ext cx="9036496" cy="11521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ru-RU" sz="2400" b="1" i="1" u="sng" dirty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sz="2400" b="1" i="1" u="sng" dirty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2000" b="1" i="1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Муниципальная программа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«</a:t>
            </a:r>
            <a:r>
              <a:rPr kumimoji="1" lang="ru-RU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Обеспечение устойчивого функционирования </a:t>
            </a:r>
            <a:br>
              <a:rPr kumimoji="1" lang="ru-RU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kumimoji="1" lang="ru-RU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развития коммунальной и инженерной </a:t>
            </a:r>
            <a:r>
              <a:rPr kumimoji="1" lang="ru-RU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инфраструктуры»  на 2021 год</a:t>
            </a:r>
          </a:p>
          <a:p>
            <a:pPr eaLnBrk="1" hangingPunct="1">
              <a:defRPr/>
            </a:pPr>
            <a:r>
              <a:rPr kumimoji="1" lang="ru-RU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                                                                                                                  </a:t>
            </a:r>
            <a:r>
              <a:rPr kumimoji="1" lang="ru-RU" sz="2200" b="1" i="1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52,6 млн.руб.</a:t>
            </a:r>
            <a:endParaRPr kumimoji="1" lang="ru-RU" sz="2200" b="1" i="1" u="sng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3356992"/>
            <a:ext cx="2520280" cy="1440160"/>
          </a:xfrm>
          <a:prstGeom prst="rect">
            <a:avLst/>
          </a:prstGeom>
          <a:solidFill>
            <a:srgbClr val="C86664"/>
          </a:solidFill>
          <a:ln>
            <a:solidFill>
              <a:srgbClr val="DE4E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Уличное освещение в сельских населенных пунктах (дер. Усадище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и дер. Новая),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541,4 тыс.руб.</a:t>
            </a: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5085184"/>
            <a:ext cx="3312368" cy="1296144"/>
          </a:xfrm>
          <a:prstGeom prst="rect">
            <a:avLst/>
          </a:prstGeom>
          <a:solidFill>
            <a:srgbClr val="C86664"/>
          </a:solidFill>
          <a:ln>
            <a:solidFill>
              <a:srgbClr val="DE4E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Ремонт дорожного покрытия частного сектора г.Бокситогорска  ул. Первомайская,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2302,9  тыс.руб.</a:t>
            </a:r>
          </a:p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3275856" y="2924944"/>
            <a:ext cx="288032" cy="2160240"/>
          </a:xfrm>
          <a:prstGeom prst="downArrow">
            <a:avLst/>
          </a:prstGeom>
          <a:solidFill>
            <a:srgbClr val="C86664"/>
          </a:solidFill>
          <a:ln>
            <a:solidFill>
              <a:srgbClr val="DE4E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.png"/>
          <p:cNvPicPr>
            <a:picLocks noChangeAspect="1"/>
          </p:cNvPicPr>
          <p:nvPr/>
        </p:nvPicPr>
        <p:blipFill>
          <a:blip r:embed="rId2" cstate="print"/>
          <a:srcRect l="2319" r="4427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8964488" cy="1152128"/>
          </a:xfrm>
          <a:prstGeom prst="rect">
            <a:avLst/>
          </a:prstGeom>
          <a:solidFill>
            <a:srgbClr val="881802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b"/>
          <a:lstStyle/>
          <a:p>
            <a:pPr algn="r" eaLnBrk="1" hangingPunct="1">
              <a:defRPr/>
            </a:pPr>
            <a:r>
              <a:rPr lang="ru-RU" sz="2400" b="1" i="1" u="sng" dirty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sz="2400" b="1" i="1" u="sng" dirty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2000" b="1" i="1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Муниципальная программа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«</a:t>
            </a:r>
            <a:r>
              <a:rPr kumimoji="1" lang="ru-RU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Обеспечение устойчивого функционирования </a:t>
            </a:r>
            <a:br>
              <a:rPr kumimoji="1" lang="ru-RU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</a:br>
            <a:r>
              <a:rPr kumimoji="1" lang="ru-RU" sz="20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 развития коммунальной и инженерной </a:t>
            </a:r>
            <a:r>
              <a:rPr kumimoji="1" lang="ru-RU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инфраструктуры»  на 2021 год</a:t>
            </a:r>
            <a:r>
              <a:rPr kumimoji="1" lang="en-US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              </a:t>
            </a:r>
            <a:r>
              <a:rPr kumimoji="1" lang="ru-RU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</a:t>
            </a:r>
            <a:r>
              <a:rPr kumimoji="1" lang="en-US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</a:t>
            </a:r>
            <a:r>
              <a:rPr kumimoji="1" lang="ru-RU" sz="2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</a:t>
            </a:r>
            <a:r>
              <a:rPr kumimoji="1" lang="ru-RU" sz="2400" b="1" i="1" u="sng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52,6 </a:t>
            </a:r>
            <a:r>
              <a:rPr kumimoji="1" lang="ru-RU" sz="2400" b="1" i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млн. руб.</a:t>
            </a:r>
            <a:endParaRPr kumimoji="1" lang="ru-RU" sz="3200" b="1" i="1" u="sng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0" y="1412776"/>
            <a:ext cx="9036496" cy="64807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DE4E7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ru-RU" sz="2600" b="1" i="1" u="sng" strike="noStrike" kern="1200" cap="none" spc="0" normalizeH="0" baseline="0" noProof="0" dirty="0" smtClean="0">
                <a:ln>
                  <a:noFill/>
                </a:ln>
                <a:solidFill>
                  <a:srgbClr val="DE4E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Подпрограмма «Энергосбережение и повышение энергетической эффективности»</a:t>
            </a:r>
            <a:r>
              <a:rPr kumimoji="1" lang="ru-RU" sz="2600" b="1" i="1" dirty="0" smtClean="0">
                <a:solidFill>
                  <a:srgbClr val="DE4E70"/>
                </a:solidFill>
              </a:rPr>
              <a:t> </a:t>
            </a:r>
            <a:r>
              <a:rPr kumimoji="1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E4E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2021 год</a:t>
            </a:r>
            <a:r>
              <a:rPr kumimoji="1" lang="ru-RU" sz="2600" b="1" i="1" u="none" strike="noStrike" kern="1200" cap="none" spc="0" normalizeH="0" noProof="0" dirty="0" smtClean="0">
                <a:ln>
                  <a:noFill/>
                </a:ln>
                <a:solidFill>
                  <a:srgbClr val="DE4E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E4E7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млн. руб.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83568" y="2060848"/>
            <a:ext cx="288032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DE4E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131840" y="2060848"/>
            <a:ext cx="360040" cy="194421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DE4E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0" y="4005064"/>
            <a:ext cx="4608512" cy="165618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DE4E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83058"/>
                </a:solidFill>
              </a:rPr>
              <a:t>Установка автоматизированных индивидуальных тепловых пунктов с погодным и часовым регулированием</a:t>
            </a:r>
          </a:p>
          <a:p>
            <a:pPr algn="ctr"/>
            <a:r>
              <a:rPr lang="ru-RU" sz="1600" b="1" dirty="0" smtClean="0">
                <a:solidFill>
                  <a:srgbClr val="D83058"/>
                </a:solidFill>
              </a:rPr>
              <a:t> в многоквартирных домах,</a:t>
            </a:r>
          </a:p>
          <a:p>
            <a:pPr algn="ctr"/>
            <a:r>
              <a:rPr lang="ru-RU" sz="1600" b="1" dirty="0" smtClean="0">
                <a:solidFill>
                  <a:srgbClr val="D83058"/>
                </a:solidFill>
              </a:rPr>
              <a:t>6784 тыс. руб.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0" y="2492896"/>
            <a:ext cx="3059832" cy="100838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DE4E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E4E70"/>
                </a:solidFill>
              </a:rPr>
              <a:t>Замена энергосберегающих светильников, </a:t>
            </a:r>
          </a:p>
          <a:p>
            <a:pPr algn="ctr"/>
            <a:r>
              <a:rPr lang="ru-RU" sz="1600" b="1" dirty="0" smtClean="0">
                <a:solidFill>
                  <a:srgbClr val="DE4E70"/>
                </a:solidFill>
              </a:rPr>
              <a:t>235,3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2">
                <a:lumMod val="40000"/>
                <a:lumOff val="60000"/>
              </a:schemeClr>
            </a:gs>
            <a:gs pos="95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16" y="116632"/>
            <a:ext cx="9145016" cy="865187"/>
          </a:xfrm>
          <a:solidFill>
            <a:srgbClr val="86001A"/>
          </a:solidFill>
          <a:ln w="3175">
            <a:solidFill>
              <a:srgbClr val="86001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 anchor="b">
            <a:normAutofit fontScale="90000"/>
          </a:bodyPr>
          <a:lstStyle/>
          <a:p>
            <a:pPr algn="l"/>
            <a:r>
              <a:rPr lang="ru-RU" sz="2000" b="1" i="1" dirty="0" smtClean="0">
                <a:solidFill>
                  <a:schemeClr val="bg1"/>
                </a:solidFill>
                <a:effectLst/>
              </a:rPr>
              <a:t>Муниципальная программа</a:t>
            </a:r>
            <a:r>
              <a:rPr lang="ru-RU" sz="2000" b="1" i="1" dirty="0" smtClean="0">
                <a:solidFill>
                  <a:schemeClr val="bg1"/>
                </a:solidFill>
              </a:rPr>
              <a:t> «Содержание автомобильных дорог общего пользования» 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на 2021 год</a:t>
            </a:r>
            <a:r>
              <a:rPr lang="en-US" sz="2000" b="1" i="1" dirty="0" smtClean="0">
                <a:solidFill>
                  <a:schemeClr val="bg1"/>
                </a:solidFill>
              </a:rPr>
              <a:t>  </a:t>
            </a:r>
            <a:r>
              <a:rPr lang="ru-RU" sz="2000" b="1" i="1" dirty="0" smtClean="0">
                <a:solidFill>
                  <a:schemeClr val="bg1"/>
                </a:solidFill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22 млн. руб.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179512" y="1124744"/>
            <a:ext cx="8748464" cy="288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86001A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kumimoji="1" lang="ru-RU" sz="1600" b="1" u="sng" dirty="0" smtClean="0">
                <a:solidFill>
                  <a:srgbClr val="BD0721"/>
                </a:solidFill>
              </a:rPr>
              <a:t>Подпрограмма</a:t>
            </a:r>
            <a:r>
              <a:rPr kumimoji="1" lang="ru-RU" sz="1600" b="1" dirty="0" smtClean="0">
                <a:solidFill>
                  <a:srgbClr val="BD0721"/>
                </a:solidFill>
              </a:rPr>
              <a:t> «Ремонт автомобильных дорог, дворовых территорий»  </a:t>
            </a:r>
            <a:r>
              <a:rPr kumimoji="1" lang="ru-RU" sz="1600" b="1" dirty="0" smtClean="0">
                <a:solidFill>
                  <a:srgbClr val="BD0721"/>
                </a:solidFill>
              </a:rPr>
              <a:t>                    17,3 </a:t>
            </a:r>
            <a:r>
              <a:rPr kumimoji="1" lang="ru-RU" sz="1600" b="1" dirty="0" smtClean="0">
                <a:solidFill>
                  <a:srgbClr val="BD0721"/>
                </a:solidFill>
              </a:rPr>
              <a:t>млн. руб</a:t>
            </a:r>
            <a:r>
              <a:rPr kumimoji="1" lang="ru-RU" sz="1600" b="1" dirty="0" smtClean="0">
                <a:solidFill>
                  <a:srgbClr val="86001A"/>
                </a:solidFill>
              </a:rPr>
              <a:t>.</a:t>
            </a:r>
            <a:endParaRPr kumimoji="1" lang="ru-RU" sz="1600" b="1" dirty="0">
              <a:solidFill>
                <a:srgbClr val="860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3" name="Rectangle 14"/>
          <p:cNvSpPr>
            <a:spLocks noChangeArrowheads="1"/>
          </p:cNvSpPr>
          <p:nvPr/>
        </p:nvSpPr>
        <p:spPr bwMode="auto">
          <a:xfrm>
            <a:off x="1907704" y="1484784"/>
            <a:ext cx="5400600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86001A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1400" dirty="0" smtClean="0">
                <a:solidFill>
                  <a:srgbClr val="BD0721"/>
                </a:solidFill>
                <a:latin typeface="Albertus Extra Bold" pitchFamily="34" charset="0"/>
              </a:rPr>
              <a:t> </a:t>
            </a:r>
            <a:r>
              <a:rPr kumimoji="1" lang="ru-RU" sz="1600" b="1" i="1" dirty="0" smtClean="0">
                <a:solidFill>
                  <a:srgbClr val="BD0721"/>
                </a:solidFill>
              </a:rPr>
              <a:t>1,6</a:t>
            </a:r>
            <a:r>
              <a:rPr kumimoji="1" lang="ru-RU" sz="1400" b="1" i="1" dirty="0" smtClean="0">
                <a:solidFill>
                  <a:srgbClr val="BD0721"/>
                </a:solidFill>
              </a:rPr>
              <a:t> млн. руб. – ремонт дворовых территорий</a:t>
            </a:r>
          </a:p>
          <a:p>
            <a:r>
              <a:rPr kumimoji="1" lang="ru-RU" sz="1600" b="1" i="1" dirty="0" smtClean="0">
                <a:solidFill>
                  <a:srgbClr val="BD0721"/>
                </a:solidFill>
              </a:rPr>
              <a:t>2,3</a:t>
            </a:r>
            <a:r>
              <a:rPr kumimoji="1" lang="ru-RU" sz="1400" b="1" i="1" dirty="0" smtClean="0">
                <a:solidFill>
                  <a:srgbClr val="BD0721"/>
                </a:solidFill>
              </a:rPr>
              <a:t> млн. руб. – ремонт автомобильных дорог </a:t>
            </a:r>
          </a:p>
          <a:p>
            <a:pPr eaLnBrk="1" hangingPunct="1"/>
            <a:r>
              <a:rPr kumimoji="1" lang="ru-RU" sz="1600" b="1" i="1" dirty="0" smtClean="0">
                <a:solidFill>
                  <a:srgbClr val="BD0721"/>
                </a:solidFill>
              </a:rPr>
              <a:t>0,5</a:t>
            </a:r>
            <a:r>
              <a:rPr kumimoji="1" lang="ru-RU" sz="1400" b="1" i="1" dirty="0" smtClean="0">
                <a:solidFill>
                  <a:srgbClr val="BD0721"/>
                </a:solidFill>
              </a:rPr>
              <a:t> млн. руб. – проведение оценки технического  состояния дорог</a:t>
            </a:r>
          </a:p>
          <a:p>
            <a:pPr eaLnBrk="1" hangingPunct="1"/>
            <a:r>
              <a:rPr kumimoji="1" lang="ru-RU" sz="1600" b="1" i="1" dirty="0" smtClean="0">
                <a:solidFill>
                  <a:srgbClr val="BD0721"/>
                </a:solidFill>
              </a:rPr>
              <a:t>10,5</a:t>
            </a:r>
            <a:r>
              <a:rPr kumimoji="1" lang="ru-RU" sz="1400" b="1" i="1" dirty="0" smtClean="0">
                <a:solidFill>
                  <a:srgbClr val="BD0721"/>
                </a:solidFill>
              </a:rPr>
              <a:t> млн. руб. – содержание дорог, мостов</a:t>
            </a:r>
          </a:p>
          <a:p>
            <a:pPr eaLnBrk="1" hangingPunct="1"/>
            <a:r>
              <a:rPr kumimoji="1" lang="ru-RU" sz="1600" b="1" i="1" dirty="0" smtClean="0">
                <a:solidFill>
                  <a:srgbClr val="BD0721"/>
                </a:solidFill>
              </a:rPr>
              <a:t>2,4</a:t>
            </a:r>
            <a:r>
              <a:rPr kumimoji="1" lang="ru-RU" sz="1400" b="1" i="1" dirty="0" smtClean="0">
                <a:solidFill>
                  <a:srgbClr val="BD0721"/>
                </a:solidFill>
              </a:rPr>
              <a:t> млн. руб. –приобретение техники в лизинг</a:t>
            </a:r>
            <a:endParaRPr kumimoji="1" lang="ru-RU" sz="1100" b="1" i="1" dirty="0">
              <a:solidFill>
                <a:srgbClr val="BD0721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79512" y="2852936"/>
            <a:ext cx="8784976" cy="288032"/>
          </a:xfrm>
          <a:prstGeom prst="rect">
            <a:avLst/>
          </a:prstGeom>
          <a:solidFill>
            <a:srgbClr val="C86664"/>
          </a:solidFill>
          <a:ln w="3175">
            <a:solidFill>
              <a:srgbClr val="86001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kumimoji="1" lang="ru-RU" sz="1600" b="1" u="sng" dirty="0" smtClean="0">
                <a:solidFill>
                  <a:schemeClr val="bg1"/>
                </a:solidFill>
                <a:latin typeface="+mj-lt"/>
              </a:rPr>
              <a:t>Подпрограмма</a:t>
            </a:r>
            <a:r>
              <a:rPr kumimoji="1" lang="ru-RU" sz="1600" b="1" dirty="0" smtClean="0">
                <a:solidFill>
                  <a:schemeClr val="bg1"/>
                </a:solidFill>
                <a:latin typeface="+mj-lt"/>
              </a:rPr>
              <a:t>  «Повышение безопасности дорожного движения»          </a:t>
            </a:r>
            <a:r>
              <a:rPr kumimoji="1" lang="ru-RU" sz="1600" b="1" dirty="0" smtClean="0">
                <a:solidFill>
                  <a:schemeClr val="bg1"/>
                </a:solidFill>
                <a:latin typeface="+mj-lt"/>
              </a:rPr>
              <a:t>                        2,3 </a:t>
            </a:r>
            <a:r>
              <a:rPr kumimoji="1" lang="ru-RU" sz="1600" b="1" dirty="0">
                <a:solidFill>
                  <a:schemeClr val="bg1"/>
                </a:solidFill>
                <a:latin typeface="+mj-lt"/>
              </a:rPr>
              <a:t>млн. руб.</a:t>
            </a:r>
          </a:p>
        </p:txBody>
      </p:sp>
      <p:sp>
        <p:nvSpPr>
          <p:cNvPr id="11" name="Тройная стрелка влево/вправо/вверх 10"/>
          <p:cNvSpPr/>
          <p:nvPr/>
        </p:nvSpPr>
        <p:spPr>
          <a:xfrm flipH="1">
            <a:off x="3923928" y="3212976"/>
            <a:ext cx="1152128" cy="864096"/>
          </a:xfrm>
          <a:prstGeom prst="leftRightUpArrow">
            <a:avLst>
              <a:gd name="adj1" fmla="val 15617"/>
              <a:gd name="adj2" fmla="val 25000"/>
              <a:gd name="adj3" fmla="val 25000"/>
            </a:avLst>
          </a:prstGeom>
          <a:solidFill>
            <a:srgbClr val="C86664"/>
          </a:solidFill>
          <a:ln w="3175">
            <a:solidFill>
              <a:srgbClr val="86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43608" y="3284984"/>
            <a:ext cx="2808312" cy="1008112"/>
          </a:xfrm>
          <a:prstGeom prst="ellipse">
            <a:avLst/>
          </a:prstGeom>
          <a:solidFill>
            <a:srgbClr val="C86664"/>
          </a:solidFill>
          <a:ln w="3175">
            <a:solidFill>
              <a:srgbClr val="86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200" b="1" dirty="0" smtClean="0">
                <a:solidFill>
                  <a:schemeClr val="bg1"/>
                </a:solidFill>
              </a:rPr>
              <a:t>1,3 млн.руб</a:t>
            </a:r>
            <a:r>
              <a:rPr kumimoji="1" lang="ru-RU" sz="1200" b="1" dirty="0" smtClean="0">
                <a:solidFill>
                  <a:schemeClr val="bg1"/>
                </a:solidFill>
              </a:rPr>
              <a:t>., </a:t>
            </a:r>
          </a:p>
          <a:p>
            <a:pPr algn="ctr"/>
            <a:r>
              <a:rPr kumimoji="1" lang="ru-RU" sz="1200" b="1" i="1" dirty="0" smtClean="0">
                <a:solidFill>
                  <a:schemeClr val="bg1"/>
                </a:solidFill>
              </a:rPr>
              <a:t>нанесение </a:t>
            </a:r>
            <a:r>
              <a:rPr kumimoji="1" lang="ru-RU" sz="1200" b="1" i="1" dirty="0" smtClean="0">
                <a:solidFill>
                  <a:schemeClr val="bg1"/>
                </a:solidFill>
              </a:rPr>
              <a:t>дорожной разметки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48064" y="3284984"/>
            <a:ext cx="2880320" cy="1008112"/>
          </a:xfrm>
          <a:prstGeom prst="ellipse">
            <a:avLst/>
          </a:prstGeom>
          <a:solidFill>
            <a:srgbClr val="C86664"/>
          </a:solidFill>
          <a:ln w="3175">
            <a:solidFill>
              <a:srgbClr val="86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200" b="1" dirty="0" smtClean="0">
                <a:solidFill>
                  <a:schemeClr val="bg1"/>
                </a:solidFill>
              </a:rPr>
              <a:t>1,0 млн.руб</a:t>
            </a:r>
            <a:r>
              <a:rPr kumimoji="1" lang="ru-RU" sz="1200" b="1" dirty="0" smtClean="0">
                <a:solidFill>
                  <a:schemeClr val="bg1"/>
                </a:solidFill>
              </a:rPr>
              <a:t>.,</a:t>
            </a:r>
            <a:endParaRPr kumimoji="1"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ru-RU" sz="1200" b="1" dirty="0" smtClean="0">
                <a:solidFill>
                  <a:schemeClr val="bg1"/>
                </a:solidFill>
              </a:rPr>
              <a:t>установка дорожных знаков и  искусственных дорожных неровностей</a:t>
            </a:r>
            <a:endParaRPr kumimoji="1" lang="ru-RU" sz="12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3528" y="5301208"/>
            <a:ext cx="2448272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86001A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kumimoji="1" lang="ru-RU" sz="1600" b="1" i="1" dirty="0" smtClean="0">
                <a:solidFill>
                  <a:schemeClr val="bg1"/>
                </a:solidFill>
              </a:rPr>
              <a:t>возмещение затрат </a:t>
            </a:r>
          </a:p>
          <a:p>
            <a:pPr algn="ctr" eaLnBrk="1" hangingPunct="1"/>
            <a:r>
              <a:rPr kumimoji="1" lang="ru-RU" sz="1600" b="1" i="1" dirty="0" smtClean="0">
                <a:solidFill>
                  <a:schemeClr val="bg1"/>
                </a:solidFill>
              </a:rPr>
              <a:t>за оказание услуг </a:t>
            </a:r>
          </a:p>
          <a:p>
            <a:pPr algn="ctr" eaLnBrk="1" hangingPunct="1"/>
            <a:r>
              <a:rPr kumimoji="1" lang="ru-RU" sz="1600" b="1" i="1" dirty="0" smtClean="0">
                <a:solidFill>
                  <a:schemeClr val="bg1"/>
                </a:solidFill>
              </a:rPr>
              <a:t>по пассажирским</a:t>
            </a:r>
          </a:p>
          <a:p>
            <a:pPr algn="ctr" eaLnBrk="1" hangingPunct="1"/>
            <a:r>
              <a:rPr kumimoji="1" lang="ru-RU" sz="1600" b="1" i="1" dirty="0" smtClean="0">
                <a:solidFill>
                  <a:schemeClr val="bg1"/>
                </a:solidFill>
              </a:rPr>
              <a:t> перевозкам</a:t>
            </a:r>
            <a:endParaRPr kumimoji="1" lang="ru-RU" sz="1600" b="1" i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475656" y="4725144"/>
            <a:ext cx="216024" cy="57606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86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bus-0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741150"/>
            <a:ext cx="3888432" cy="2116850"/>
          </a:xfrm>
          <a:prstGeom prst="rect">
            <a:avLst/>
          </a:prstGeom>
        </p:spPr>
      </p:pic>
      <p:pic>
        <p:nvPicPr>
          <p:cNvPr id="17" name="Рисунок 16" descr="герб малый2017.jpg"/>
          <p:cNvPicPr>
            <a:picLocks noChangeAspect="1"/>
          </p:cNvPicPr>
          <p:nvPr/>
        </p:nvPicPr>
        <p:blipFill>
          <a:blip r:embed="rId3" cstate="print"/>
          <a:srcRect b="12186"/>
          <a:stretch>
            <a:fillRect/>
          </a:stretch>
        </p:blipFill>
        <p:spPr>
          <a:xfrm>
            <a:off x="-1440160" y="4293096"/>
            <a:ext cx="1440160" cy="178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79512" y="4365104"/>
            <a:ext cx="8784976" cy="3600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86001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ru-RU" sz="2200" b="1" u="sng" dirty="0" smtClean="0">
              <a:solidFill>
                <a:srgbClr val="0033CC"/>
              </a:solidFill>
              <a:latin typeface="+mj-lt"/>
            </a:endParaRPr>
          </a:p>
          <a:p>
            <a:r>
              <a:rPr kumimoji="1" lang="ru-RU" sz="1600" b="1" u="sng" dirty="0" smtClean="0">
                <a:solidFill>
                  <a:schemeClr val="bg1"/>
                </a:solidFill>
                <a:latin typeface="+mj-lt"/>
              </a:rPr>
              <a:t>Подпрограмма  </a:t>
            </a:r>
            <a:r>
              <a:rPr kumimoji="1" lang="ru-RU" sz="1600" b="1" dirty="0" smtClean="0">
                <a:solidFill>
                  <a:schemeClr val="bg1"/>
                </a:solidFill>
                <a:latin typeface="+mj-lt"/>
              </a:rPr>
              <a:t>« Обеспечение регулярных пассажирских перевозок»    </a:t>
            </a:r>
            <a:r>
              <a:rPr kumimoji="1" lang="ru-RU" sz="1600" b="1" dirty="0" smtClean="0">
                <a:solidFill>
                  <a:schemeClr val="bg1"/>
                </a:solidFill>
                <a:latin typeface="+mj-lt"/>
              </a:rPr>
              <a:t>                          2,4 </a:t>
            </a:r>
            <a:r>
              <a:rPr kumimoji="1" lang="ru-RU" sz="1600" b="1" dirty="0" smtClean="0">
                <a:solidFill>
                  <a:schemeClr val="bg1"/>
                </a:solidFill>
                <a:latin typeface="+mj-lt"/>
              </a:rPr>
              <a:t>млн.руб.</a:t>
            </a:r>
            <a:endParaRPr kumimoji="1" lang="ru-RU" sz="1600" b="1" dirty="0">
              <a:solidFill>
                <a:schemeClr val="bg1"/>
              </a:solidFill>
              <a:latin typeface="+mj-lt"/>
            </a:endParaRPr>
          </a:p>
          <a:p>
            <a:pPr eaLnBrk="1" hangingPunct="1"/>
            <a:endParaRPr kumimoji="1" lang="ru-RU" sz="2200" b="1" dirty="0">
              <a:solidFill>
                <a:srgbClr val="0033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-108520" y="0"/>
            <a:ext cx="939653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1237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88180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ru-RU" b="1" dirty="0" smtClean="0">
                <a:solidFill>
                  <a:schemeClr val="bg1"/>
                </a:solidFill>
                <a:latin typeface="+mj-lt"/>
              </a:rPr>
              <a:t>Муниципальная программа «Безопасность Бокситогорского городского поселения» на 2021 год</a:t>
            </a:r>
          </a:p>
          <a:p>
            <a:r>
              <a:rPr kumimoji="1" lang="ru-RU" sz="1600" b="1" dirty="0" smtClean="0">
                <a:solidFill>
                  <a:schemeClr val="bg1"/>
                </a:solidFill>
                <a:latin typeface="+mj-lt"/>
              </a:rPr>
              <a:t>                                                                                                                                                                  </a:t>
            </a:r>
            <a:r>
              <a:rPr kumimoji="1" lang="ru-RU" sz="2400" b="1" dirty="0" smtClean="0">
                <a:solidFill>
                  <a:schemeClr val="bg1"/>
                </a:solidFill>
                <a:latin typeface="+mj-lt"/>
              </a:rPr>
              <a:t> 1,4 </a:t>
            </a:r>
            <a:r>
              <a:rPr kumimoji="1" lang="ru-RU" sz="1600" b="1" dirty="0" smtClean="0">
                <a:solidFill>
                  <a:schemeClr val="bg1"/>
                </a:solidFill>
                <a:latin typeface="+mj-lt"/>
              </a:rPr>
              <a:t>млн. руб.</a:t>
            </a:r>
            <a:endParaRPr kumimoji="1"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1340768"/>
            <a:ext cx="9144000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ru-RU" sz="2200" b="1" u="sng" dirty="0" smtClean="0">
              <a:solidFill>
                <a:srgbClr val="86001A"/>
              </a:solidFill>
              <a:latin typeface="+mj-lt"/>
            </a:endParaRPr>
          </a:p>
          <a:p>
            <a:pPr eaLnBrk="1" hangingPunct="1"/>
            <a:r>
              <a:rPr kumimoji="1" lang="ru-RU" b="1" i="1" u="sng" dirty="0" smtClean="0">
                <a:solidFill>
                  <a:srgbClr val="86001A"/>
                </a:solidFill>
                <a:latin typeface="+mj-lt"/>
              </a:rPr>
              <a:t>Подпрограмма  </a:t>
            </a:r>
            <a:r>
              <a:rPr kumimoji="1" lang="ru-RU" b="1" i="1" dirty="0" smtClean="0">
                <a:solidFill>
                  <a:srgbClr val="86001A"/>
                </a:solidFill>
                <a:latin typeface="+mj-lt"/>
              </a:rPr>
              <a:t>« Обеспечение правопорядка и профилактика правонарушений»  </a:t>
            </a:r>
          </a:p>
          <a:p>
            <a:pPr eaLnBrk="1" hangingPunct="1"/>
            <a:r>
              <a:rPr kumimoji="1" lang="ru-RU" b="1" i="1" dirty="0" smtClean="0">
                <a:solidFill>
                  <a:srgbClr val="86001A"/>
                </a:solidFill>
                <a:latin typeface="+mj-lt"/>
              </a:rPr>
              <a:t>                                                                                                                                           </a:t>
            </a:r>
            <a:r>
              <a:rPr kumimoji="1" lang="ru-RU" sz="2000" b="1" i="1" dirty="0" smtClean="0">
                <a:solidFill>
                  <a:srgbClr val="86001A"/>
                </a:solidFill>
                <a:latin typeface="+mj-lt"/>
              </a:rPr>
              <a:t>180 тыс. руб.</a:t>
            </a:r>
            <a:endParaRPr kumimoji="1" lang="ru-RU" sz="2000" b="1" i="1" dirty="0">
              <a:solidFill>
                <a:srgbClr val="86001A"/>
              </a:solidFill>
              <a:latin typeface="+mj-lt"/>
            </a:endParaRPr>
          </a:p>
          <a:p>
            <a:pPr eaLnBrk="1" hangingPunct="1"/>
            <a:endParaRPr kumimoji="1" lang="ru-RU" sz="2200" b="1" dirty="0">
              <a:solidFill>
                <a:srgbClr val="86001A"/>
              </a:solidFill>
              <a:latin typeface="+mj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2348880"/>
            <a:ext cx="9144000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1600" b="1" i="1" dirty="0" smtClean="0">
                <a:solidFill>
                  <a:srgbClr val="86001A"/>
                </a:solidFill>
              </a:rPr>
              <a:t>Организация деятельности добровольной народной дружины по охране общественного порядка</a:t>
            </a:r>
            <a:r>
              <a:rPr kumimoji="1" lang="ru-RU" sz="1200" b="1" i="1" dirty="0" smtClean="0">
                <a:solidFill>
                  <a:srgbClr val="86001A"/>
                </a:solidFill>
              </a:rPr>
              <a:t> </a:t>
            </a:r>
            <a:endParaRPr kumimoji="1" lang="ru-RU" sz="1200" b="1" i="1" dirty="0">
              <a:solidFill>
                <a:srgbClr val="86001A"/>
              </a:solidFill>
            </a:endParaRPr>
          </a:p>
        </p:txBody>
      </p:sp>
      <p:pic>
        <p:nvPicPr>
          <p:cNvPr id="9" name="Рисунок 8" descr="1000+_d_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16386"/>
            <a:ext cx="4572000" cy="2641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3140968"/>
            <a:ext cx="9144000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ru-RU" sz="1400" b="1" u="sng" dirty="0" smtClean="0">
              <a:solidFill>
                <a:srgbClr val="86001A"/>
              </a:solidFill>
              <a:latin typeface="+mj-lt"/>
            </a:endParaRPr>
          </a:p>
          <a:p>
            <a:pPr eaLnBrk="1" hangingPunct="1"/>
            <a:endParaRPr kumimoji="1" lang="ru-RU" sz="1400" b="1" u="sng" dirty="0" smtClean="0">
              <a:solidFill>
                <a:srgbClr val="86001A"/>
              </a:solidFill>
              <a:latin typeface="+mj-lt"/>
            </a:endParaRPr>
          </a:p>
          <a:p>
            <a:pPr eaLnBrk="1" hangingPunct="1"/>
            <a:endParaRPr kumimoji="1" lang="ru-RU" sz="1200" b="1" u="sng" dirty="0" smtClean="0">
              <a:solidFill>
                <a:srgbClr val="86001A"/>
              </a:solidFill>
              <a:latin typeface="+mj-lt"/>
            </a:endParaRPr>
          </a:p>
          <a:p>
            <a:pPr eaLnBrk="1" hangingPunct="1"/>
            <a:endParaRPr kumimoji="1" lang="ru-RU" sz="100" b="1" u="sng" dirty="0" smtClean="0">
              <a:solidFill>
                <a:srgbClr val="86001A"/>
              </a:solidFill>
              <a:latin typeface="+mj-lt"/>
            </a:endParaRPr>
          </a:p>
          <a:p>
            <a:pPr algn="just" eaLnBrk="1" hangingPunct="1"/>
            <a:r>
              <a:rPr kumimoji="1" lang="ru-RU" sz="1400" b="1" i="1" u="sng" dirty="0" smtClean="0">
                <a:solidFill>
                  <a:srgbClr val="86001A"/>
                </a:solidFill>
                <a:latin typeface="+mj-lt"/>
              </a:rPr>
              <a:t>Подпрограмма </a:t>
            </a:r>
            <a:r>
              <a:rPr kumimoji="1" lang="ru-RU" sz="1400" b="1" i="1" dirty="0" smtClean="0">
                <a:solidFill>
                  <a:srgbClr val="86001A"/>
                </a:solidFill>
                <a:latin typeface="+mj-lt"/>
              </a:rPr>
              <a:t> « Обеспечение мероприятий гражданской обороны, защиты населения и территории </a:t>
            </a:r>
          </a:p>
          <a:p>
            <a:pPr algn="just" eaLnBrk="1" hangingPunct="1"/>
            <a:r>
              <a:rPr kumimoji="1" lang="ru-RU" sz="1400" b="1" i="1" dirty="0" smtClean="0">
                <a:solidFill>
                  <a:srgbClr val="86001A"/>
                </a:solidFill>
                <a:latin typeface="+mj-lt"/>
              </a:rPr>
              <a:t>Бокситогорского городского поселения от чрезвычайных ситуаций, обеспечения пожарной безопасности»</a:t>
            </a:r>
          </a:p>
          <a:p>
            <a:pPr algn="just" eaLnBrk="1" hangingPunct="1"/>
            <a:r>
              <a:rPr kumimoji="1" lang="ru-RU" sz="1400" b="1" i="1" dirty="0" smtClean="0">
                <a:solidFill>
                  <a:srgbClr val="86001A"/>
                </a:solidFill>
                <a:latin typeface="+mj-lt"/>
              </a:rPr>
              <a:t>                                                                                                                                                                                         </a:t>
            </a:r>
            <a:r>
              <a:rPr kumimoji="1" lang="ru-RU" b="1" i="1" dirty="0" smtClean="0">
                <a:solidFill>
                  <a:srgbClr val="86001A"/>
                </a:solidFill>
                <a:latin typeface="+mj-lt"/>
              </a:rPr>
              <a:t>1459,2 тыс. руб</a:t>
            </a:r>
            <a:r>
              <a:rPr kumimoji="1" lang="ru-RU" sz="1400" b="1" i="1" dirty="0" smtClean="0">
                <a:solidFill>
                  <a:srgbClr val="86001A"/>
                </a:solidFill>
                <a:latin typeface="+mj-lt"/>
              </a:rPr>
              <a:t>.   </a:t>
            </a:r>
          </a:p>
          <a:p>
            <a:pPr eaLnBrk="1" hangingPunct="1"/>
            <a:r>
              <a:rPr kumimoji="1" lang="ru-RU" sz="600" b="1" dirty="0" smtClean="0">
                <a:solidFill>
                  <a:srgbClr val="86001A"/>
                </a:solidFill>
                <a:latin typeface="+mj-lt"/>
              </a:rPr>
              <a:t>                                                                                                                                           </a:t>
            </a:r>
          </a:p>
          <a:p>
            <a:pPr eaLnBrk="1" hangingPunct="1"/>
            <a:endParaRPr kumimoji="1" lang="ru-RU" sz="700" b="1" dirty="0" smtClean="0">
              <a:solidFill>
                <a:srgbClr val="86001A"/>
              </a:solidFill>
              <a:latin typeface="+mj-lt"/>
            </a:endParaRPr>
          </a:p>
          <a:p>
            <a:pPr eaLnBrk="1" hangingPunct="1"/>
            <a:endParaRPr kumimoji="1" lang="ru-RU" sz="2200" b="1" dirty="0">
              <a:solidFill>
                <a:srgbClr val="86001A"/>
              </a:solidFill>
              <a:latin typeface="+mj-lt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570984" y="4293096"/>
            <a:ext cx="4573016" cy="22322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endParaRPr kumimoji="1" lang="ru-RU" sz="1400" b="1" i="1" dirty="0" smtClean="0">
              <a:solidFill>
                <a:srgbClr val="86001A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kumimoji="1" lang="ru-RU" sz="1400" b="1" i="1" dirty="0" smtClean="0">
                <a:solidFill>
                  <a:srgbClr val="86001A"/>
                </a:solidFill>
              </a:rPr>
              <a:t>Создание резерва материальных ресурсов;</a:t>
            </a:r>
          </a:p>
          <a:p>
            <a:pPr>
              <a:buFont typeface="Arial" pitchFamily="34" charset="0"/>
              <a:buChar char="•"/>
            </a:pPr>
            <a:r>
              <a:rPr kumimoji="1" lang="ru-RU" sz="1400" b="1" i="1" dirty="0" smtClean="0">
                <a:solidFill>
                  <a:srgbClr val="86001A"/>
                </a:solidFill>
              </a:rPr>
              <a:t>Обеспечение деятельности аварийно-спасательных </a:t>
            </a:r>
          </a:p>
          <a:p>
            <a:r>
              <a:rPr kumimoji="1" lang="ru-RU" sz="1400" b="1" i="1" dirty="0" smtClean="0">
                <a:solidFill>
                  <a:srgbClr val="86001A"/>
                </a:solidFill>
              </a:rPr>
              <a:t>формирований;</a:t>
            </a:r>
          </a:p>
          <a:p>
            <a:pPr>
              <a:buFont typeface="Arial" pitchFamily="34" charset="0"/>
              <a:buChar char="•"/>
            </a:pPr>
            <a:r>
              <a:rPr kumimoji="1" lang="ru-RU" sz="1400" b="1" i="1" dirty="0" smtClean="0">
                <a:solidFill>
                  <a:srgbClr val="86001A"/>
                </a:solidFill>
              </a:rPr>
              <a:t>Техническое обслуживание местной системы </a:t>
            </a:r>
          </a:p>
          <a:p>
            <a:r>
              <a:rPr kumimoji="1" lang="ru-RU" sz="1400" b="1" i="1" dirty="0" smtClean="0">
                <a:solidFill>
                  <a:srgbClr val="86001A"/>
                </a:solidFill>
              </a:rPr>
              <a:t>оповещения;</a:t>
            </a:r>
          </a:p>
          <a:p>
            <a:pPr>
              <a:buFont typeface="Arial" pitchFamily="34" charset="0"/>
              <a:buChar char="•"/>
            </a:pPr>
            <a:r>
              <a:rPr kumimoji="1" lang="ru-RU" sz="1400" b="1" i="1" dirty="0" smtClean="0">
                <a:solidFill>
                  <a:srgbClr val="86001A"/>
                </a:solidFill>
              </a:rPr>
              <a:t>Устройство и содержание противопожарных</a:t>
            </a:r>
          </a:p>
          <a:p>
            <a:r>
              <a:rPr kumimoji="1" lang="ru-RU" sz="1400" b="1" i="1" dirty="0" smtClean="0">
                <a:solidFill>
                  <a:srgbClr val="86001A"/>
                </a:solidFill>
              </a:rPr>
              <a:t> минерализованных полос;</a:t>
            </a:r>
          </a:p>
          <a:p>
            <a:pPr>
              <a:buFont typeface="Arial" pitchFamily="34" charset="0"/>
              <a:buChar char="•"/>
            </a:pPr>
            <a:r>
              <a:rPr kumimoji="1" lang="ru-RU" sz="1400" b="1" i="1" dirty="0" smtClean="0">
                <a:solidFill>
                  <a:srgbClr val="86001A"/>
                </a:solidFill>
              </a:rPr>
              <a:t>Содержание наружных источников пожаротушения</a:t>
            </a:r>
            <a:r>
              <a:rPr kumimoji="1" lang="ru-RU" sz="1600" b="1" i="1" dirty="0" smtClean="0">
                <a:solidFill>
                  <a:srgbClr val="86001A"/>
                </a:solidFill>
              </a:rPr>
              <a:t>.</a:t>
            </a:r>
          </a:p>
          <a:p>
            <a:endParaRPr kumimoji="1" lang="ru-RU" b="1" i="1" dirty="0" smtClean="0">
              <a:solidFill>
                <a:srgbClr val="8600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88641"/>
            <a:ext cx="9144000" cy="738664"/>
          </a:xfrm>
          <a:prstGeom prst="rect">
            <a:avLst/>
          </a:prstGeom>
          <a:solidFill>
            <a:srgbClr val="881802"/>
          </a:solidFill>
        </p:spPr>
        <p:txBody>
          <a:bodyPr wrap="square" rtlCol="0">
            <a:spAutoFit/>
          </a:bodyPr>
          <a:lstStyle/>
          <a:p>
            <a:r>
              <a:rPr kumimoji="1" lang="ru-RU" b="1" dirty="0" smtClean="0">
                <a:solidFill>
                  <a:schemeClr val="bg1"/>
                </a:solidFill>
              </a:rPr>
              <a:t>Муниципальная программа «Обеспечение качественным жильем граждан» на 2021 год</a:t>
            </a:r>
          </a:p>
          <a:p>
            <a:r>
              <a:rPr kumimoji="1" lang="ru-RU" sz="1600" b="1" dirty="0" smtClean="0">
                <a:solidFill>
                  <a:schemeClr val="bg1"/>
                </a:solidFill>
                <a:latin typeface="Albertus Extra Bold" pitchFamily="34" charset="0"/>
              </a:rPr>
              <a:t>                                                                                                                                                                                                </a:t>
            </a:r>
            <a:r>
              <a:rPr kumimoji="1" lang="ru-RU" sz="2400" b="1" dirty="0" smtClean="0">
                <a:solidFill>
                  <a:schemeClr val="bg1"/>
                </a:solidFill>
                <a:latin typeface="Albertus Extra Bold" pitchFamily="34" charset="0"/>
              </a:rPr>
              <a:t> 4,7 </a:t>
            </a:r>
            <a:r>
              <a:rPr kumimoji="1" lang="ru-RU" sz="1600" b="1" dirty="0" smtClean="0">
                <a:solidFill>
                  <a:schemeClr val="bg1"/>
                </a:solidFill>
                <a:latin typeface="Albertus Extra Bold" pitchFamily="34" charset="0"/>
              </a:rPr>
              <a:t>млн. руб.</a:t>
            </a:r>
            <a:endParaRPr kumimoji="1" lang="ru-RU" sz="1600" b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1196752"/>
            <a:ext cx="9144000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ru-RU" sz="2200" b="1" u="sng" dirty="0" smtClean="0">
              <a:solidFill>
                <a:srgbClr val="0033CC"/>
              </a:solidFill>
              <a:latin typeface="+mj-lt"/>
            </a:endParaRPr>
          </a:p>
          <a:p>
            <a:pPr eaLnBrk="1" hangingPunct="1"/>
            <a:endParaRPr kumimoji="1" lang="ru-RU" sz="2200" b="1" u="sng" dirty="0" smtClean="0">
              <a:solidFill>
                <a:srgbClr val="0033CC"/>
              </a:solidFill>
              <a:latin typeface="+mj-lt"/>
            </a:endParaRPr>
          </a:p>
          <a:p>
            <a:pPr eaLnBrk="1" hangingPunct="1"/>
            <a:r>
              <a:rPr kumimoji="1" lang="ru-RU" sz="1600" b="1" u="sng" dirty="0" smtClean="0">
                <a:solidFill>
                  <a:srgbClr val="BD0721"/>
                </a:solidFill>
                <a:latin typeface="+mj-lt"/>
              </a:rPr>
              <a:t>Подпрограмма  </a:t>
            </a:r>
            <a:r>
              <a:rPr kumimoji="1" lang="ru-RU" sz="1600" b="1" dirty="0" smtClean="0">
                <a:solidFill>
                  <a:srgbClr val="BD0721"/>
                </a:solidFill>
                <a:latin typeface="+mj-lt"/>
              </a:rPr>
              <a:t>« Поддержка граждан нуждающихся в улучшении жилищных условий, в том числе</a:t>
            </a:r>
          </a:p>
          <a:p>
            <a:pPr eaLnBrk="1" hangingPunct="1"/>
            <a:r>
              <a:rPr kumimoji="1" lang="ru-RU" sz="1600" b="1" dirty="0" smtClean="0">
                <a:solidFill>
                  <a:srgbClr val="BD0721"/>
                </a:solidFill>
                <a:latin typeface="+mj-lt"/>
              </a:rPr>
              <a:t> молодежи»   </a:t>
            </a:r>
          </a:p>
          <a:p>
            <a:pPr eaLnBrk="1" hangingPunct="1"/>
            <a:r>
              <a:rPr kumimoji="1" lang="ru-RU" sz="1600" b="1" dirty="0" smtClean="0">
                <a:solidFill>
                  <a:srgbClr val="BD0721"/>
                </a:solidFill>
                <a:latin typeface="+mj-lt"/>
              </a:rPr>
              <a:t>                                                                                                                                                                         300 тыс. руб.</a:t>
            </a:r>
          </a:p>
          <a:p>
            <a:pPr eaLnBrk="1" hangingPunct="1"/>
            <a:r>
              <a:rPr kumimoji="1" lang="ru-RU" b="1" dirty="0" smtClean="0">
                <a:solidFill>
                  <a:srgbClr val="0033CC"/>
                </a:solidFill>
                <a:latin typeface="+mj-lt"/>
              </a:rPr>
              <a:t>                                                                                                                             </a:t>
            </a:r>
            <a:r>
              <a:rPr kumimoji="1" lang="ru-RU" sz="1600" b="1" dirty="0" smtClean="0">
                <a:solidFill>
                  <a:srgbClr val="0033CC"/>
                </a:solidFill>
                <a:latin typeface="+mj-lt"/>
              </a:rPr>
              <a:t>                      </a:t>
            </a:r>
            <a:endParaRPr kumimoji="1" lang="ru-RU" sz="2000" b="1" dirty="0">
              <a:latin typeface="+mj-lt"/>
            </a:endParaRPr>
          </a:p>
          <a:p>
            <a:pPr eaLnBrk="1" hangingPunct="1"/>
            <a:endParaRPr kumimoji="1" lang="ru-RU" sz="22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1988840"/>
            <a:ext cx="91440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ru-RU" sz="1400" b="1" i="1" dirty="0" smtClean="0">
                <a:solidFill>
                  <a:srgbClr val="BD0721"/>
                </a:solidFill>
              </a:rPr>
              <a:t>Обеспечение жильем граждан, нуждающихся в улучшении жилищных условий, в том числе молодежи</a:t>
            </a:r>
            <a:endParaRPr kumimoji="1" lang="ru-RU" sz="1100" b="1" i="1" dirty="0">
              <a:solidFill>
                <a:srgbClr val="BD0721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2780928"/>
            <a:ext cx="914400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86001A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ru-RU" sz="1600" b="1" u="sng" dirty="0" smtClean="0">
              <a:solidFill>
                <a:srgbClr val="0033CC"/>
              </a:solidFill>
              <a:latin typeface="+mj-lt"/>
            </a:endParaRPr>
          </a:p>
          <a:p>
            <a:pPr eaLnBrk="1" hangingPunct="1"/>
            <a:endParaRPr kumimoji="1" lang="ru-RU" sz="200" b="1" u="sng" dirty="0" smtClean="0">
              <a:solidFill>
                <a:srgbClr val="0033CC"/>
              </a:solidFill>
              <a:latin typeface="+mj-lt"/>
            </a:endParaRPr>
          </a:p>
          <a:p>
            <a:pPr eaLnBrk="1" hangingPunct="1"/>
            <a:endParaRPr kumimoji="1" lang="ru-RU" sz="1600" b="1" u="sng" dirty="0" smtClean="0">
              <a:solidFill>
                <a:srgbClr val="0033CC"/>
              </a:solidFill>
              <a:latin typeface="+mj-lt"/>
            </a:endParaRPr>
          </a:p>
          <a:p>
            <a:pPr eaLnBrk="1" hangingPunct="1"/>
            <a:r>
              <a:rPr kumimoji="1" lang="ru-RU" sz="1600" b="1" u="sng" dirty="0" smtClean="0">
                <a:solidFill>
                  <a:srgbClr val="881802"/>
                </a:solidFill>
                <a:latin typeface="+mj-lt"/>
              </a:rPr>
              <a:t>Подпрограмма  </a:t>
            </a:r>
            <a:r>
              <a:rPr kumimoji="1" lang="ru-RU" sz="1600" b="1" dirty="0" smtClean="0">
                <a:solidFill>
                  <a:srgbClr val="881802"/>
                </a:solidFill>
                <a:latin typeface="+mj-lt"/>
              </a:rPr>
              <a:t>« Проведение капитального ремонта многоквартирных домов»               4,4 млн. руб.</a:t>
            </a:r>
          </a:p>
          <a:p>
            <a:pPr eaLnBrk="1" hangingPunct="1"/>
            <a:r>
              <a:rPr kumimoji="1" lang="ru-RU" sz="600" b="1" dirty="0" smtClean="0">
                <a:solidFill>
                  <a:srgbClr val="0033CC"/>
                </a:solidFill>
                <a:latin typeface="+mj-lt"/>
              </a:rPr>
              <a:t>                                                                                                                                           </a:t>
            </a:r>
          </a:p>
          <a:p>
            <a:pPr eaLnBrk="1" hangingPunct="1"/>
            <a:endParaRPr kumimoji="1" lang="ru-RU" sz="700" b="1" dirty="0" smtClean="0">
              <a:solidFill>
                <a:srgbClr val="0033CC"/>
              </a:solidFill>
              <a:latin typeface="+mj-lt"/>
            </a:endParaRPr>
          </a:p>
          <a:p>
            <a:pPr eaLnBrk="1" hangingPunct="1"/>
            <a:endParaRPr kumimoji="1" lang="ru-RU" sz="22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979712" y="3140968"/>
            <a:ext cx="216024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86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58457.jpg"/>
          <p:cNvPicPr>
            <a:picLocks noChangeAspect="1"/>
          </p:cNvPicPr>
          <p:nvPr/>
        </p:nvPicPr>
        <p:blipFill>
          <a:blip r:embed="rId2" cstate="print"/>
          <a:srcRect r="1569" b="7476"/>
          <a:stretch>
            <a:fillRect/>
          </a:stretch>
        </p:blipFill>
        <p:spPr>
          <a:xfrm>
            <a:off x="2771800" y="3212976"/>
            <a:ext cx="622859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3573016"/>
            <a:ext cx="4355976" cy="22322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rgbClr val="86001A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endParaRPr kumimoji="1" lang="ru-RU" b="1" i="1" dirty="0" smtClean="0">
              <a:solidFill>
                <a:srgbClr val="881802"/>
              </a:solidFill>
            </a:endParaRPr>
          </a:p>
          <a:p>
            <a:endParaRPr kumimoji="1"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kumimoji="1" lang="ru-RU" sz="1400" b="1" i="1" dirty="0" smtClean="0">
              <a:solidFill>
                <a:srgbClr val="86001A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kumimoji="1" lang="ru-RU" sz="1400" b="1" i="1" dirty="0" smtClean="0">
                <a:solidFill>
                  <a:srgbClr val="86001A"/>
                </a:solidFill>
              </a:rPr>
              <a:t>Ежемесячные отчисления на кап ремонт </a:t>
            </a:r>
          </a:p>
          <a:p>
            <a:pPr algn="just"/>
            <a:r>
              <a:rPr kumimoji="1" lang="ru-RU" sz="1400" b="1" i="1" dirty="0" smtClean="0">
                <a:solidFill>
                  <a:srgbClr val="86001A"/>
                </a:solidFill>
              </a:rPr>
              <a:t>муниципального жилого фонда;</a:t>
            </a:r>
          </a:p>
          <a:p>
            <a:pPr algn="just">
              <a:buFont typeface="Arial" pitchFamily="34" charset="0"/>
              <a:buChar char="•"/>
            </a:pPr>
            <a:r>
              <a:rPr kumimoji="1" lang="ru-RU" sz="1400" b="1" i="1" dirty="0" smtClean="0">
                <a:solidFill>
                  <a:srgbClr val="86001A"/>
                </a:solidFill>
              </a:rPr>
              <a:t>Проведение  выборочного кап ремонта квартир;</a:t>
            </a:r>
          </a:p>
          <a:p>
            <a:pPr algn="just">
              <a:buFont typeface="Arial" pitchFamily="34" charset="0"/>
              <a:buChar char="•"/>
            </a:pPr>
            <a:r>
              <a:rPr kumimoji="1" lang="ru-RU" sz="1400" b="1" i="1" dirty="0" smtClean="0">
                <a:solidFill>
                  <a:srgbClr val="86001A"/>
                </a:solidFill>
              </a:rPr>
              <a:t>Возмещение расходов по установке приборов </a:t>
            </a:r>
          </a:p>
          <a:p>
            <a:pPr algn="just"/>
            <a:r>
              <a:rPr kumimoji="1" lang="ru-RU" sz="1400" b="1" i="1" dirty="0" smtClean="0">
                <a:solidFill>
                  <a:srgbClr val="86001A"/>
                </a:solidFill>
              </a:rPr>
              <a:t>учета теплоэнергоресурсов;</a:t>
            </a:r>
          </a:p>
          <a:p>
            <a:pPr algn="just">
              <a:buFont typeface="Arial" pitchFamily="34" charset="0"/>
              <a:buChar char="•"/>
            </a:pPr>
            <a:r>
              <a:rPr kumimoji="1" lang="ru-RU" sz="1400" b="1" i="1" dirty="0" smtClean="0">
                <a:solidFill>
                  <a:srgbClr val="86001A"/>
                </a:solidFill>
              </a:rPr>
              <a:t>Проведение обследований жилых помещений, </a:t>
            </a:r>
          </a:p>
          <a:p>
            <a:pPr algn="just"/>
            <a:r>
              <a:rPr kumimoji="1" lang="ru-RU" sz="1400" b="1" i="1" dirty="0" smtClean="0">
                <a:solidFill>
                  <a:srgbClr val="86001A"/>
                </a:solidFill>
              </a:rPr>
              <a:t>в том числе инвалидов, и общего имущества</a:t>
            </a:r>
          </a:p>
          <a:p>
            <a:pPr algn="just"/>
            <a:r>
              <a:rPr kumimoji="1" lang="ru-RU" sz="1400" b="1" i="1" dirty="0" smtClean="0">
                <a:solidFill>
                  <a:srgbClr val="86001A"/>
                </a:solidFill>
              </a:rPr>
              <a:t> в многоквартирных домах.</a:t>
            </a:r>
          </a:p>
          <a:p>
            <a:endParaRPr kumimoji="1"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kumimoji="1"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kumimoji="1"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Рисунок 15" descr="герб малый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733256"/>
            <a:ext cx="864096" cy="1222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2">
                <a:lumMod val="40000"/>
                <a:lumOff val="60000"/>
              </a:schemeClr>
            </a:gs>
            <a:gs pos="95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 малый2017.jpg"/>
          <p:cNvPicPr>
            <a:picLocks noChangeAspect="1"/>
          </p:cNvPicPr>
          <p:nvPr/>
        </p:nvPicPr>
        <p:blipFill>
          <a:blip r:embed="rId2" cstate="print"/>
          <a:srcRect b="10349"/>
          <a:stretch>
            <a:fillRect/>
          </a:stretch>
        </p:blipFill>
        <p:spPr>
          <a:xfrm>
            <a:off x="971600" y="0"/>
            <a:ext cx="756592" cy="1040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74948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81802"/>
                </a:solidFill>
              </a:rPr>
              <a:t>Что такое бюджет для граждан? </a:t>
            </a:r>
          </a:p>
          <a:p>
            <a:pPr algn="ctr"/>
            <a:r>
              <a:rPr lang="ru-RU" sz="2400" b="1" i="1" dirty="0" smtClean="0">
                <a:solidFill>
                  <a:srgbClr val="881802"/>
                </a:solidFill>
              </a:rPr>
              <a:t>Основные понятия. </a:t>
            </a:r>
          </a:p>
          <a:p>
            <a:pPr algn="ctr"/>
            <a:endParaRPr lang="ru-RU" sz="9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881802"/>
                </a:solidFill>
              </a:rPr>
              <a:t>Бюджет для граждан – </a:t>
            </a:r>
            <a:r>
              <a:rPr lang="ru-RU" b="1" i="1" dirty="0" smtClean="0">
                <a:solidFill>
                  <a:srgbClr val="DE4E70"/>
                </a:solidFill>
              </a:rPr>
              <a:t>информационный ресурс, содержащий основные положения проекта решения о бюджете, в доступной для широкого круга заинтересованных пользователей форме. Составляется с целью ознакомления граждан с основными целями, задачами и приоритетными направлениями бюджетной политики муниципального образования. </a:t>
            </a:r>
          </a:p>
          <a:p>
            <a:pPr algn="just"/>
            <a:endParaRPr lang="ru-RU" sz="300" b="1" i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881802"/>
                </a:solidFill>
              </a:rPr>
              <a:t>Бюджет - </a:t>
            </a:r>
            <a:r>
              <a:rPr lang="ru-RU" b="1" i="1" dirty="0" smtClean="0">
                <a:solidFill>
                  <a:srgbClr val="DE4E70"/>
                </a:solidFill>
              </a:rPr>
              <a:t>это план доходов и расходов муниципального образования на определенный период (финансовый год). </a:t>
            </a:r>
          </a:p>
          <a:p>
            <a:pPr algn="just"/>
            <a:endParaRPr lang="ru-RU" sz="300" b="1" i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881802"/>
                </a:solidFill>
              </a:rPr>
              <a:t>Доходы – </a:t>
            </a:r>
            <a:r>
              <a:rPr lang="ru-RU" b="1" i="1" dirty="0" smtClean="0">
                <a:solidFill>
                  <a:srgbClr val="DE4E70"/>
                </a:solidFill>
              </a:rPr>
              <a:t>безвозмездные и безвозвратные поступления денежных средств </a:t>
            </a:r>
            <a:endParaRPr lang="en-US" b="1" i="1" dirty="0" smtClean="0">
              <a:solidFill>
                <a:srgbClr val="DE4E70"/>
              </a:solidFill>
            </a:endParaRPr>
          </a:p>
          <a:p>
            <a:pPr algn="just"/>
            <a:r>
              <a:rPr lang="ru-RU" b="1" i="1" dirty="0" smtClean="0">
                <a:solidFill>
                  <a:srgbClr val="DE4E70"/>
                </a:solidFill>
              </a:rPr>
              <a:t>в </a:t>
            </a:r>
            <a:r>
              <a:rPr lang="ru-RU" b="1" i="1" dirty="0" smtClean="0">
                <a:solidFill>
                  <a:srgbClr val="DE4E70"/>
                </a:solidFill>
              </a:rPr>
              <a:t>бюджет. </a:t>
            </a:r>
          </a:p>
          <a:p>
            <a:pPr algn="just"/>
            <a:endParaRPr lang="ru-RU" sz="300" b="1" i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881802"/>
                </a:solidFill>
              </a:rPr>
              <a:t>Расходы – </a:t>
            </a:r>
            <a:r>
              <a:rPr lang="ru-RU" b="1" i="1" dirty="0" smtClean="0">
                <a:solidFill>
                  <a:srgbClr val="DE4E70"/>
                </a:solidFill>
              </a:rPr>
              <a:t>выплачиваемые из бюджета денежные средства в соответствии </a:t>
            </a:r>
            <a:endParaRPr lang="en-US" b="1" i="1" dirty="0" smtClean="0">
              <a:solidFill>
                <a:srgbClr val="DE4E70"/>
              </a:solidFill>
            </a:endParaRPr>
          </a:p>
          <a:p>
            <a:pPr algn="just"/>
            <a:r>
              <a:rPr lang="ru-RU" b="1" i="1" dirty="0" smtClean="0">
                <a:solidFill>
                  <a:srgbClr val="DE4E70"/>
                </a:solidFill>
              </a:rPr>
              <a:t>с </a:t>
            </a:r>
            <a:r>
              <a:rPr lang="ru-RU" b="1" i="1" dirty="0" smtClean="0">
                <a:solidFill>
                  <a:srgbClr val="DE4E70"/>
                </a:solidFill>
              </a:rPr>
              <a:t>установленными полномочиями по расходным обязательствам. </a:t>
            </a:r>
          </a:p>
          <a:p>
            <a:pPr algn="just"/>
            <a:endParaRPr lang="ru-RU" sz="400" b="1" i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881802"/>
                </a:solidFill>
              </a:rPr>
              <a:t>Профицит бюджета – </a:t>
            </a:r>
            <a:r>
              <a:rPr lang="ru-RU" b="1" i="1" dirty="0" smtClean="0">
                <a:solidFill>
                  <a:srgbClr val="DE4E70"/>
                </a:solidFill>
              </a:rPr>
              <a:t>превышение доходов над расходами. </a:t>
            </a:r>
          </a:p>
          <a:p>
            <a:pPr algn="just"/>
            <a:endParaRPr lang="ru-RU" sz="300" b="1" i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881802"/>
                </a:solidFill>
              </a:rPr>
              <a:t>Дефицит бюджета – </a:t>
            </a:r>
            <a:r>
              <a:rPr lang="ru-RU" b="1" i="1" dirty="0" smtClean="0">
                <a:solidFill>
                  <a:srgbClr val="DE4E70"/>
                </a:solidFill>
              </a:rPr>
              <a:t>превышение расходов над доходами. </a:t>
            </a:r>
          </a:p>
          <a:p>
            <a:pPr algn="just"/>
            <a:endParaRPr lang="ru-RU" sz="400" b="1" i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881802"/>
                </a:solidFill>
              </a:rPr>
              <a:t>Бюджетные ассигнования – </a:t>
            </a:r>
            <a:r>
              <a:rPr lang="ru-RU" b="1" i="1" dirty="0" smtClean="0">
                <a:solidFill>
                  <a:srgbClr val="DE4E70"/>
                </a:solidFill>
              </a:rPr>
              <a:t>предельные объёмы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pPr algn="just"/>
            <a:endParaRPr lang="ru-RU" sz="300" b="1" i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881802"/>
                </a:solidFill>
              </a:rPr>
              <a:t>Межбюджетные трансферты – </a:t>
            </a:r>
            <a:r>
              <a:rPr lang="ru-RU" b="1" i="1" dirty="0" smtClean="0">
                <a:solidFill>
                  <a:srgbClr val="DE4E70"/>
                </a:solidFill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lang="ru-RU" dirty="0">
              <a:solidFill>
                <a:srgbClr val="DE4E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rgbClr val="881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ru-RU" b="1" dirty="0" smtClean="0"/>
              <a:t>Муниципальная программа «Управление собственностью» на 2021 год</a:t>
            </a:r>
          </a:p>
          <a:p>
            <a:r>
              <a:rPr lang="ru-RU" b="1" dirty="0" smtClean="0"/>
              <a:t>                                                                                                                                              509,3 тыс. руб.</a:t>
            </a:r>
          </a:p>
          <a:p>
            <a:r>
              <a:rPr lang="ru-RU" b="1" dirty="0" smtClean="0"/>
              <a:t>                                                                                                                                          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881802"/>
                </a:solidFill>
              </a:rPr>
              <a:t>Содержание, ремонт, аренда муниципального имущества 348 тыс. руб.</a:t>
            </a:r>
            <a:endParaRPr lang="ru-RU" sz="2000" b="1" dirty="0">
              <a:solidFill>
                <a:srgbClr val="881802"/>
              </a:solidFill>
            </a:endParaRPr>
          </a:p>
        </p:txBody>
      </p:sp>
      <p:pic>
        <p:nvPicPr>
          <p:cNvPr id="6" name="Рисунок 5" descr="dom_d_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823520" cy="2983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online-com-ua-Resize-FkFYTRFwGvqW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689648"/>
            <a:ext cx="565212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герб малый2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509120"/>
            <a:ext cx="1728192" cy="244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2564904"/>
            <a:ext cx="471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881802"/>
                </a:solidFill>
              </a:rPr>
              <a:t>Проведение кадастровых работ и оценки рыночной стоимости объектов  161,3 тыс. руб.</a:t>
            </a:r>
            <a:endParaRPr lang="ru-RU" sz="2000" b="1" dirty="0">
              <a:solidFill>
                <a:srgbClr val="8818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536" y="2060848"/>
            <a:ext cx="8748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bf2ac0c4ed0b58d4ea35e99c6fe9af797.jpg"/>
          <p:cNvPicPr>
            <a:picLocks noChangeAspect="1"/>
          </p:cNvPicPr>
          <p:nvPr/>
        </p:nvPicPr>
        <p:blipFill>
          <a:blip r:embed="rId2" cstate="print"/>
          <a:srcRect l="1920" t="-3463" r="14555"/>
          <a:stretch>
            <a:fillRect/>
          </a:stretch>
        </p:blipFill>
        <p:spPr>
          <a:xfrm>
            <a:off x="-252536" y="404664"/>
            <a:ext cx="9396536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836712"/>
            <a:ext cx="7236296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Подпрограмма Благоустройство общественных территорий города Бокситогорска  </a:t>
            </a:r>
            <a:r>
              <a:rPr lang="ru-RU" sz="2800" b="1" dirty="0" smtClean="0">
                <a:solidFill>
                  <a:schemeClr val="bg1"/>
                </a:solidFill>
              </a:rPr>
              <a:t>12,4</a:t>
            </a:r>
            <a:r>
              <a:rPr lang="ru-RU" b="1" dirty="0" smtClean="0">
                <a:solidFill>
                  <a:schemeClr val="bg1"/>
                </a:solidFill>
              </a:rPr>
              <a:t> млн. руб.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0"/>
            <a:ext cx="8172400" cy="692696"/>
          </a:xfrm>
          <a:solidFill>
            <a:srgbClr val="88180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 anchor="ctr" anchorCtr="0">
            <a:noAutofit/>
          </a:bodyPr>
          <a:lstStyle/>
          <a:p>
            <a:pPr algn="l"/>
            <a:r>
              <a:rPr lang="ru-RU" sz="2000" b="1" i="1" dirty="0" smtClean="0">
                <a:solidFill>
                  <a:schemeClr val="bg1"/>
                </a:solidFill>
                <a:effectLst/>
              </a:rPr>
              <a:t>Муниципальная программа</a:t>
            </a:r>
            <a:r>
              <a:rPr lang="ru-RU" sz="2000" b="1" i="1" dirty="0" smtClean="0">
                <a:solidFill>
                  <a:schemeClr val="bg1"/>
                </a:solidFill>
              </a:rPr>
              <a:t> «Формирование современной городской среды»  на 2021 год</a:t>
            </a:r>
            <a:r>
              <a:rPr lang="en-US" sz="2000" b="1" i="1" dirty="0" smtClean="0">
                <a:solidFill>
                  <a:schemeClr val="bg1"/>
                </a:solidFill>
              </a:rPr>
              <a:t>  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628800"/>
            <a:ext cx="4968552" cy="172819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Благоустройство общественной территории города Бокситогорска «Аллея памяти»: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Средства ФБ и ОБ     </a:t>
            </a:r>
            <a:r>
              <a:rPr lang="ru-RU" sz="2400" b="1" dirty="0" smtClean="0">
                <a:solidFill>
                  <a:schemeClr val="bg1"/>
                </a:solidFill>
              </a:rPr>
              <a:t>11,4</a:t>
            </a:r>
            <a:r>
              <a:rPr lang="ru-RU" b="1" dirty="0" smtClean="0">
                <a:solidFill>
                  <a:schemeClr val="bg1"/>
                </a:solidFill>
              </a:rPr>
              <a:t> млн. руб.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Средства МБ       </a:t>
            </a:r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r>
              <a:rPr lang="ru-RU" b="1" dirty="0" smtClean="0">
                <a:solidFill>
                  <a:schemeClr val="bg1"/>
                </a:solidFill>
              </a:rPr>
              <a:t> млн. руб.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герб малый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0"/>
            <a:ext cx="827584" cy="117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C86664">
                <a:alpha val="22000"/>
              </a:srgbClr>
            </a:gs>
            <a:gs pos="95000">
              <a:schemeClr val="bg2">
                <a:lumMod val="90000"/>
                <a:alpha val="42000"/>
              </a:schemeClr>
            </a:gs>
            <a:gs pos="100000">
              <a:srgbClr val="DE4E70">
                <a:alpha val="22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881802"/>
                </a:solidFill>
              </a:rPr>
              <a:t>Этапы составления бюджета </a:t>
            </a:r>
            <a:endParaRPr lang="ru-RU" sz="3600" u="sng" dirty="0">
              <a:solidFill>
                <a:srgbClr val="881802"/>
              </a:solidFill>
            </a:endParaRPr>
          </a:p>
        </p:txBody>
      </p:sp>
      <p:pic>
        <p:nvPicPr>
          <p:cNvPr id="3" name="Рисунок 2" descr="герб малый2017.jpg"/>
          <p:cNvPicPr>
            <a:picLocks noChangeAspect="1"/>
          </p:cNvPicPr>
          <p:nvPr/>
        </p:nvPicPr>
        <p:blipFill>
          <a:blip r:embed="rId2" cstate="print"/>
          <a:srcRect b="10349"/>
          <a:stretch>
            <a:fillRect/>
          </a:stretch>
        </p:blipFill>
        <p:spPr>
          <a:xfrm>
            <a:off x="1043608" y="0"/>
            <a:ext cx="936104" cy="128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0" y="836712"/>
          <a:ext cx="914400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0" y="4509120"/>
          <a:ext cx="9144000" cy="249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2">
                <a:lumMod val="40000"/>
                <a:lumOff val="60000"/>
                <a:alpha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герб малый2017.jpg"/>
          <p:cNvPicPr>
            <a:picLocks noChangeAspect="1"/>
          </p:cNvPicPr>
          <p:nvPr/>
        </p:nvPicPr>
        <p:blipFill>
          <a:blip r:embed="rId3" cstate="print"/>
          <a:srcRect b="10349"/>
          <a:stretch>
            <a:fillRect/>
          </a:stretch>
        </p:blipFill>
        <p:spPr>
          <a:xfrm>
            <a:off x="755576" y="0"/>
            <a:ext cx="936104" cy="128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99592" y="18864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Основы составления проекта бюджета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Бокситогорского городского поселения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9512" y="1196752"/>
            <a:ext cx="2088232" cy="194421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881802"/>
                </a:solidFill>
              </a:rPr>
              <a:t>Послание Президента Российской Федерации Федеральному Собранию Российской Федерации от 15 января 2020 года</a:t>
            </a:r>
            <a:endParaRPr lang="ru-RU" sz="1400" i="1" dirty="0">
              <a:solidFill>
                <a:srgbClr val="881802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411760" y="1196752"/>
            <a:ext cx="2088232" cy="194421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881802"/>
                </a:solidFill>
              </a:rPr>
              <a:t>Прогноз социально-экономического развития поселения</a:t>
            </a:r>
            <a:endParaRPr lang="ru-RU" sz="1400" i="1" dirty="0">
              <a:solidFill>
                <a:srgbClr val="881802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644008" y="1196752"/>
            <a:ext cx="2088232" cy="194421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881802"/>
                </a:solidFill>
              </a:rPr>
              <a:t>Основные направления бюджетной и налоговой политики</a:t>
            </a:r>
            <a:endParaRPr lang="ru-RU" sz="1400" i="1" dirty="0">
              <a:solidFill>
                <a:srgbClr val="881802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876256" y="1196752"/>
            <a:ext cx="2088232" cy="1944216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881802"/>
                </a:solidFill>
              </a:rPr>
              <a:t>Муниципальные программы</a:t>
            </a:r>
            <a:endParaRPr lang="ru-RU" sz="1400" i="1" dirty="0">
              <a:solidFill>
                <a:srgbClr val="881802"/>
              </a:solidFill>
            </a:endParaRPr>
          </a:p>
        </p:txBody>
      </p:sp>
      <p:pic>
        <p:nvPicPr>
          <p:cNvPr id="12" name="Рисунок 11" descr="rossiyskie-rubl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59215">
            <a:off x="5107123" y="3136581"/>
            <a:ext cx="3452260" cy="35287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3140968"/>
            <a:ext cx="849694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881802"/>
                </a:solidFill>
              </a:rPr>
              <a:t>Составление проекта бюджета поселения</a:t>
            </a:r>
            <a:endParaRPr lang="ru-RU" sz="3200" i="1" dirty="0">
              <a:solidFill>
                <a:srgbClr val="881802"/>
              </a:solidFill>
            </a:endParaRPr>
          </a:p>
        </p:txBody>
      </p:sp>
      <p:pic>
        <p:nvPicPr>
          <p:cNvPr id="13" name="Рисунок 12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717032"/>
            <a:ext cx="4464496" cy="297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-252535" y="0"/>
            <a:ext cx="939653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0992" y="116632"/>
            <a:ext cx="907300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81802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</a:p>
          <a:p>
            <a:pPr algn="ctr"/>
            <a:r>
              <a:rPr lang="ru-RU" sz="3200" b="1" i="1" dirty="0" smtClean="0">
                <a:solidFill>
                  <a:srgbClr val="881802"/>
                </a:solidFill>
                <a:latin typeface="Times New Roman" pitchFamily="18" charset="0"/>
                <a:cs typeface="Times New Roman" pitchFamily="18" charset="0"/>
              </a:rPr>
              <a:t>«Бокситогорское городское поселение»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26876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881802"/>
                </a:solidFill>
                <a:latin typeface="Times New Roman" pitchFamily="18" charset="0"/>
                <a:cs typeface="Times New Roman" pitchFamily="18" charset="0"/>
              </a:rPr>
              <a:t>Площадь 213 кв. км.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94928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881802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на 01.01.2020 года 15200 человек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1340768"/>
            <a:ext cx="399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881802"/>
                </a:solidFill>
                <a:latin typeface="Times New Roman" pitchFamily="18" charset="0"/>
                <a:cs typeface="Times New Roman" pitchFamily="18" charset="0"/>
              </a:rPr>
              <a:t>Образовано 01.01.2006 года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6300192" y="1844824"/>
            <a:ext cx="465331" cy="605083"/>
          </a:xfrm>
          <a:prstGeom prst="straightConnector1">
            <a:avLst/>
          </a:prstGeom>
          <a:ln w="57150">
            <a:solidFill>
              <a:srgbClr val="8818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1907704" y="1844824"/>
            <a:ext cx="483586" cy="634698"/>
          </a:xfrm>
          <a:prstGeom prst="straightConnector1">
            <a:avLst/>
          </a:prstGeom>
          <a:ln w="57150">
            <a:solidFill>
              <a:srgbClr val="8818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99992" y="5589240"/>
            <a:ext cx="0" cy="432048"/>
          </a:xfrm>
          <a:prstGeom prst="straightConnector1">
            <a:avLst/>
          </a:prstGeom>
          <a:ln w="57150">
            <a:solidFill>
              <a:srgbClr val="88180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XXXL.jpg"/>
          <p:cNvPicPr>
            <a:picLocks noChangeAspect="1"/>
          </p:cNvPicPr>
          <p:nvPr/>
        </p:nvPicPr>
        <p:blipFill>
          <a:blip r:embed="rId3" cstate="print"/>
          <a:srcRect l="5113" t="3914" r="1963" b="15731"/>
          <a:stretch>
            <a:fillRect/>
          </a:stretch>
        </p:blipFill>
        <p:spPr>
          <a:xfrm>
            <a:off x="-180528" y="4293096"/>
            <a:ext cx="2998921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ag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9664" y="4221088"/>
            <a:ext cx="3024336" cy="1844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9045403872_9f5c3b3f09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844824"/>
            <a:ext cx="5760640" cy="3842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герб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323528" y="116632"/>
            <a:ext cx="8647023" cy="6453336"/>
          </a:xfrm>
        </p:spPr>
      </p:pic>
      <p:pic>
        <p:nvPicPr>
          <p:cNvPr id="7" name="Рисунок 6" descr="герб малый2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0"/>
            <a:ext cx="695958" cy="984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188640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33"/>
                </a:solidFill>
              </a:rPr>
              <a:t>Основные параметры бюджета Бокситогорского городского поселения</a:t>
            </a:r>
            <a:endParaRPr lang="ru-RU" sz="3200" b="1" dirty="0">
              <a:solidFill>
                <a:srgbClr val="990033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536" y="1484784"/>
          <a:ext cx="8352927" cy="213307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47286"/>
                <a:gridCol w="2211069"/>
                <a:gridCol w="1474046"/>
                <a:gridCol w="1310263"/>
                <a:gridCol w="1310263"/>
              </a:tblGrid>
              <a:tr h="37934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</a:tr>
              <a:tr h="484754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116,3</a:t>
                      </a:r>
                    </a:p>
                    <a:p>
                      <a:pPr algn="ctr"/>
                      <a:r>
                        <a:rPr lang="ru-RU" dirty="0" smtClean="0"/>
                        <a:t>6,8% 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162,8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107,3</a:t>
                      </a:r>
                      <a:endParaRPr lang="ru-RU" b="1" dirty="0" smtClean="0"/>
                    </a:p>
                  </a:txBody>
                  <a:tcPr/>
                </a:tc>
              </a:tr>
              <a:tr h="470649">
                <a:tc>
                  <a:txBody>
                    <a:bodyPr/>
                    <a:lstStyle/>
                    <a:p>
                      <a:r>
                        <a:rPr lang="ru-RU" dirty="0" smtClean="0"/>
                        <a:t>собственные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65,2</a:t>
                      </a:r>
                    </a:p>
                    <a:p>
                      <a:pPr algn="ctr"/>
                      <a:r>
                        <a:rPr lang="ru-RU" sz="1600" dirty="0" smtClean="0"/>
                        <a:t>3,4%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65,9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67,2</a:t>
                      </a:r>
                      <a:endParaRPr lang="ru-RU" b="1" dirty="0" smtClean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51,1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96,9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40,1</a:t>
                      </a:r>
                      <a:endParaRPr lang="ru-RU" b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67544" y="4005064"/>
          <a:ext cx="8280920" cy="1249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16224"/>
                <a:gridCol w="2232248"/>
                <a:gridCol w="1440160"/>
                <a:gridCol w="1368152"/>
                <a:gridCol w="1224136"/>
              </a:tblGrid>
              <a:tr h="1390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Расходы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112,3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119,6</a:t>
                      </a:r>
                    </a:p>
                    <a:p>
                      <a:pPr algn="ctr"/>
                      <a:r>
                        <a:rPr lang="ru-RU" sz="1600" dirty="0" smtClean="0"/>
                        <a:t>6,5%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162,8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ru-RU" dirty="0" smtClean="0"/>
                        <a:t>7,3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т.ч. условно утверждаемые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</a:t>
                      </a:r>
                      <a:r>
                        <a:rPr lang="en-US" dirty="0" smtClean="0"/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Стрелка вверх 23"/>
          <p:cNvSpPr/>
          <p:nvPr/>
        </p:nvSpPr>
        <p:spPr>
          <a:xfrm>
            <a:off x="4860032" y="4149080"/>
            <a:ext cx="216024" cy="432048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467544" y="5589240"/>
          <a:ext cx="8280920" cy="1036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16224"/>
                <a:gridCol w="2232248"/>
                <a:gridCol w="1440160"/>
                <a:gridCol w="1368152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Дефицит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-3,3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к собств.</a:t>
                      </a:r>
                    </a:p>
                    <a:p>
                      <a:r>
                        <a:rPr lang="ru-RU" dirty="0" smtClean="0"/>
                        <a:t>доходам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трелка вверх 11"/>
          <p:cNvSpPr/>
          <p:nvPr/>
        </p:nvSpPr>
        <p:spPr>
          <a:xfrm>
            <a:off x="4788024" y="1916832"/>
            <a:ext cx="216024" cy="432048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788024" y="2564904"/>
            <a:ext cx="216024" cy="50405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герб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герб малый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0"/>
            <a:ext cx="695957" cy="9844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18864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33"/>
                </a:solidFill>
              </a:rPr>
              <a:t>Налоговые и неналоговые доходы бюджета Бокситогорского городского поселения</a:t>
            </a:r>
            <a:endParaRPr lang="ru-RU" sz="2800" b="1" dirty="0">
              <a:solidFill>
                <a:srgbClr val="990033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3528" y="1340768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герб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53181"/>
            <a:ext cx="9143999" cy="6911181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76328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rgbClr val="881802"/>
                </a:solidFill>
              </a:rPr>
              <a:t>Безвозмездные поступления</a:t>
            </a:r>
          </a:p>
          <a:p>
            <a:r>
              <a:rPr lang="ru-RU" sz="3800" b="1" dirty="0" smtClean="0">
                <a:solidFill>
                  <a:srgbClr val="881802"/>
                </a:solidFill>
              </a:rPr>
              <a:t>                                          </a:t>
            </a:r>
            <a:r>
              <a:rPr lang="ru-RU" sz="3800" b="1" dirty="0" smtClean="0">
                <a:solidFill>
                  <a:srgbClr val="881802"/>
                </a:solidFill>
                <a:latin typeface="Arial Black" pitchFamily="34" charset="0"/>
              </a:rPr>
              <a:t>51,1</a:t>
            </a:r>
            <a:r>
              <a:rPr lang="ru-RU" sz="3800" b="1" dirty="0" smtClean="0">
                <a:solidFill>
                  <a:srgbClr val="881802"/>
                </a:solidFill>
              </a:rPr>
              <a:t> </a:t>
            </a:r>
            <a:r>
              <a:rPr lang="ru-RU" sz="3200" b="1" dirty="0" smtClean="0">
                <a:solidFill>
                  <a:srgbClr val="881802"/>
                </a:solidFill>
              </a:rPr>
              <a:t>млн.руб.</a:t>
            </a:r>
            <a:endParaRPr lang="ru-RU" sz="3200" b="1" dirty="0">
              <a:solidFill>
                <a:srgbClr val="881802"/>
              </a:solidFill>
            </a:endParaRPr>
          </a:p>
        </p:txBody>
      </p:sp>
      <p:pic>
        <p:nvPicPr>
          <p:cNvPr id="7" name="Рисунок 6" descr="герб малый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9970" y="-99392"/>
            <a:ext cx="1344030" cy="19011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67544" y="1844824"/>
            <a:ext cx="4032448" cy="1224136"/>
          </a:xfrm>
          <a:prstGeom prst="roundRect">
            <a:avLst/>
          </a:prstGeom>
          <a:solidFill>
            <a:srgbClr val="881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/>
              <a:t>Дотация</a:t>
            </a:r>
            <a:endParaRPr lang="ru-RU" sz="6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3501008"/>
            <a:ext cx="39604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Субсидии</a:t>
            </a:r>
            <a:endParaRPr lang="ru-RU" sz="5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5157192"/>
            <a:ext cx="3960440" cy="1296144"/>
          </a:xfrm>
          <a:prstGeom prst="roundRect">
            <a:avLst/>
          </a:prstGeom>
          <a:solidFill>
            <a:srgbClr val="86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Иные межбюджетные трансферты</a:t>
            </a:r>
            <a:endParaRPr lang="ru-RU" sz="28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572000" y="1700808"/>
            <a:ext cx="3960440" cy="144016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81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572000" y="3356992"/>
            <a:ext cx="4032448" cy="151216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81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644008" y="5013176"/>
            <a:ext cx="4032448" cy="158417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81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44008" y="213285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32,6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млн. руб.      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7984" y="37890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14,3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млн. руб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. (ОБ)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5517232"/>
            <a:ext cx="3600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4 314,2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тыс. руб. (БМР)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2">
                <a:lumMod val="40000"/>
                <a:lumOff val="60000"/>
                <a:alpha val="43000"/>
              </a:schemeClr>
            </a:gs>
            <a:gs pos="64999">
              <a:srgbClr val="F0EBD5"/>
            </a:gs>
            <a:gs pos="87000">
              <a:schemeClr val="accent2">
                <a:lumMod val="75000"/>
                <a:alpha val="37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ерб малый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116632"/>
            <a:ext cx="1170849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31640" y="2606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881802"/>
                </a:solidFill>
              </a:rPr>
              <a:t>Структура расходов бюджета Бокситогорского городского поселения по программным и непрограммным расходам в 2021 году </a:t>
            </a:r>
            <a:endParaRPr lang="ru-RU" sz="2400" i="1" dirty="0">
              <a:solidFill>
                <a:srgbClr val="88180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013176"/>
            <a:ext cx="87849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881802"/>
                </a:solidFill>
              </a:rPr>
              <a:t>Бюджет Бокситогорского городского поселения на 2021 год</a:t>
            </a:r>
            <a:r>
              <a:rPr lang="en-US" sz="2000" i="1" dirty="0" smtClean="0">
                <a:solidFill>
                  <a:srgbClr val="881802"/>
                </a:solidFill>
              </a:rPr>
              <a:t> </a:t>
            </a:r>
            <a:r>
              <a:rPr lang="ru-RU" sz="2000" i="1" dirty="0" smtClean="0">
                <a:solidFill>
                  <a:srgbClr val="881802"/>
                </a:solidFill>
              </a:rPr>
              <a:t>сформирован программно-целевым методом. Исполнение по расходам бюджета Бокситогорского городского поселения будет осуществляться путем реализации 7 муниципальных программ и непрограммных расходов муниципального образования.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35896" y="1844824"/>
          <a:ext cx="51125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4f75acaf77b3987e54a128898d576d85ce1067f1bfc73fde7fe53301b14bc4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772816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1300</Words>
  <Application>Microsoft Office PowerPoint</Application>
  <PresentationFormat>Экран (4:3)</PresentationFormat>
  <Paragraphs>304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Структура расходов бюджета поселения в разрезе муниципальных программ на 2021 год</vt:lpstr>
      <vt:lpstr>Слайд 12</vt:lpstr>
      <vt:lpstr>Слайд 13</vt:lpstr>
      <vt:lpstr>Слайд 14</vt:lpstr>
      <vt:lpstr>Слайд 15</vt:lpstr>
      <vt:lpstr>Слайд 16</vt:lpstr>
      <vt:lpstr>Муниципальная программа «Содержание автомобильных дорог общего пользования»  на 2021 год                                                                                                                                                      22 млн. руб.</vt:lpstr>
      <vt:lpstr>Слайд 18</vt:lpstr>
      <vt:lpstr>Слайд 19</vt:lpstr>
      <vt:lpstr>Слайд 20</vt:lpstr>
      <vt:lpstr>Муниципальная программа «Формирование современной городской среды»  на 2021 год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Синьковская Ксения Игоревна</dc:creator>
  <cp:lastModifiedBy>Синьковская</cp:lastModifiedBy>
  <cp:revision>117</cp:revision>
  <dcterms:modified xsi:type="dcterms:W3CDTF">2020-11-20T06:38:55Z</dcterms:modified>
</cp:coreProperties>
</file>